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73442B-B4C8-0003-1211-5C75B5F118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1B0A43-B72C-D29E-A1CF-67EF7E97D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E9708A-D93A-2FCB-279B-2075BE279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F5DDA0-1880-7126-A42A-53A1927EE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CAD55F-0338-0766-8ACE-92DF1FC5A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34B1C2-1300-FC7B-11A5-CC64554E8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CA2F69B-892C-0DFB-86B9-3A7A36BD0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A5EE01-6A1C-0DBF-036D-F3C5E3F98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128603-BBCE-72FB-8806-3A469C79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C1DAB3-610C-BDEB-015B-C059F7505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95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A27B6FB-FB1B-E597-6DF9-69A963EAE3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8B08EB-681D-68DD-CFEE-38F62EE2A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512F4F-8F05-F87D-B878-171DD1A46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F0A453-D30F-A41E-C8FD-34C7EB205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082AB2-7713-12E5-DFAF-576B8E83F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459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68E849-E261-931D-F7D1-6C4723C39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41E0D9-9865-27B0-0348-5BC9353DC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C7C8D2-9ACE-2D09-167B-F8A3F2CEC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C5F177-9B12-5324-C0B1-990CA0E99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D447C3-E71C-A51A-65B2-6686648F6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950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EF2E3-81FB-64C4-4129-5CD8FC093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C9B61D-148D-147F-5B5F-71D5821FA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AB4DD-5E25-98CB-DBEC-F8BFC3421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1590E2-4F57-DBCA-D13C-E25AD3DB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DD75C5-97E6-9FC9-4ECB-6CEE602A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226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B6C751-9A05-21EA-4EC7-B158C6E6D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525786-BA8F-8ACE-005E-1827EAE75C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FEFFF7D-97DC-A9F1-DBB9-7101BBE55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DCBB7B-1B2D-21D3-DA97-C81CDA16D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FECB2D-1175-3126-F664-01CB8754B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996CF4-5C03-BC10-A43E-C168C2FD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17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343F30-F6DE-15C9-8E50-06F6161CC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3FF6C6-4DB3-D45C-5C9F-DB245ECA7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0410978-781E-7431-DAF3-C1687419C9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FFBC1A6-01A8-38B5-DD12-5713A304B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C6C7847-0159-658C-EFAC-94B1ED41F5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CB21C69-DF99-A35A-1DD6-ED90A1140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6852845-7182-4D12-9E80-7540F04FE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D1E2270-F33E-EAA3-724D-EC9F21A2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2048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849156-03C6-90D4-1C4D-B75752EA0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645EAF-56E4-E673-95E5-C73C426CD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FDD057-7479-433B-BB25-536DEACD0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480DA-EEBB-376C-53E6-FC962D38F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909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5F965AA-78F0-C5B5-EB11-08029A4A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D47215A-83A3-80C9-A138-6E28C51FD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C76A44-6079-DD1C-67D0-38AA21D51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36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76B4A-A3D3-E23D-68A0-2D0F42263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A55E8E-B0C2-88DD-0822-AC4DA4664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FC35ADE-0094-D851-B2BE-A238088D4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B2FF5B-621D-54F0-4571-F1D7C08DD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03C51C-4242-509F-2DA1-F2A2AD9D7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B90B0D-5532-3B0D-5A8D-165C35A4F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21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81F1D3-9C8A-093C-7DF4-6D11B5377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B573DC6-E9ED-520C-F305-6EC343B106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E00FD7-81BF-5868-9060-7C02747E7E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3312C5D-71C9-1757-9B07-FC3A8F026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9E9021-490F-56F6-899A-B7DFAA2F0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D5437C-29D4-2687-4B69-5E461047F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41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BF42C17-932B-D76E-E6C5-FB3B8A110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B17B30-C9B9-FC53-B2F6-B7DCFA8AB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228592-558C-AEA2-2CB8-A9EBA6F9A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0D06D9-8B8C-4227-96ED-788CF94E71EC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2E0A47-E822-9518-BD5C-FD7F14426A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971EDA-CA2E-5D04-1014-A6263FBF32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89B4DC-0A54-40E2-B4B3-C1C2293C4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356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34706B-150F-487B-B4FB-34C10219C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FD23E7-C75D-4AFA-A4D4-BE5558110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Graphic 1">
            <a:extLst>
              <a:ext uri="{FF2B5EF4-FFF2-40B4-BE49-F238E27FC236}">
                <a16:creationId xmlns:a16="http://schemas.microsoft.com/office/drawing/2014/main" id="{D6705569-F545-4F47-A260-A9202826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bg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B39552E-A6CE-84E5-8A16-6F71BF1FAF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473" y="1998925"/>
            <a:ext cx="5541054" cy="2149412"/>
          </a:xfrm>
        </p:spPr>
        <p:txBody>
          <a:bodyPr>
            <a:normAutofit/>
          </a:bodyPr>
          <a:lstStyle/>
          <a:p>
            <a:r>
              <a:rPr kumimoji="0" lang="fr-FR" sz="3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ENQUÊTE DE SATISFACTION</a:t>
            </a:r>
            <a:br>
              <a:rPr kumimoji="0" lang="fr-FR" sz="3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fr-FR" sz="3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Réseau TAP</a:t>
            </a:r>
            <a:br>
              <a:rPr kumimoji="0" lang="fr-FR" sz="3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endParaRPr lang="fr-FR" sz="360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ECCE7A6-094A-09AD-446E-F6BBBC2735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0419" y="4300833"/>
            <a:ext cx="4431162" cy="1191873"/>
          </a:xfrm>
        </p:spPr>
        <p:txBody>
          <a:bodyPr>
            <a:normAutofit/>
          </a:bodyPr>
          <a:lstStyle/>
          <a:p>
            <a:r>
              <a:rPr lang="fr-FR" sz="2200"/>
              <a:t>Public : Professionnels de santé adhérents</a:t>
            </a:r>
          </a:p>
          <a:p>
            <a:r>
              <a:rPr lang="fr-FR" sz="2200"/>
              <a:t> Année 2025</a:t>
            </a:r>
          </a:p>
          <a:p>
            <a:endParaRPr lang="fr-FR" sz="220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75014AF-A907-3A83-D0BC-6258C2242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175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AE2DEDFF-37FC-5EBF-17E5-E28904659B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553598"/>
              </p:ext>
            </p:extLst>
          </p:nvPr>
        </p:nvGraphicFramePr>
        <p:xfrm>
          <a:off x="816428" y="751113"/>
          <a:ext cx="10325104" cy="4561114"/>
        </p:xfrm>
        <a:graphic>
          <a:graphicData uri="http://schemas.openxmlformats.org/drawingml/2006/table">
            <a:tbl>
              <a:tblPr/>
              <a:tblGrid>
                <a:gridCol w="1290638">
                  <a:extLst>
                    <a:ext uri="{9D8B030D-6E8A-4147-A177-3AD203B41FA5}">
                      <a16:colId xmlns:a16="http://schemas.microsoft.com/office/drawing/2014/main" val="1773994392"/>
                    </a:ext>
                  </a:extLst>
                </a:gridCol>
                <a:gridCol w="1290638">
                  <a:extLst>
                    <a:ext uri="{9D8B030D-6E8A-4147-A177-3AD203B41FA5}">
                      <a16:colId xmlns:a16="http://schemas.microsoft.com/office/drawing/2014/main" val="3244987213"/>
                    </a:ext>
                  </a:extLst>
                </a:gridCol>
                <a:gridCol w="1290638">
                  <a:extLst>
                    <a:ext uri="{9D8B030D-6E8A-4147-A177-3AD203B41FA5}">
                      <a16:colId xmlns:a16="http://schemas.microsoft.com/office/drawing/2014/main" val="1256842695"/>
                    </a:ext>
                  </a:extLst>
                </a:gridCol>
                <a:gridCol w="1290638">
                  <a:extLst>
                    <a:ext uri="{9D8B030D-6E8A-4147-A177-3AD203B41FA5}">
                      <a16:colId xmlns:a16="http://schemas.microsoft.com/office/drawing/2014/main" val="1659394323"/>
                    </a:ext>
                  </a:extLst>
                </a:gridCol>
                <a:gridCol w="1290638">
                  <a:extLst>
                    <a:ext uri="{9D8B030D-6E8A-4147-A177-3AD203B41FA5}">
                      <a16:colId xmlns:a16="http://schemas.microsoft.com/office/drawing/2014/main" val="3879958964"/>
                    </a:ext>
                  </a:extLst>
                </a:gridCol>
                <a:gridCol w="1290638">
                  <a:extLst>
                    <a:ext uri="{9D8B030D-6E8A-4147-A177-3AD203B41FA5}">
                      <a16:colId xmlns:a16="http://schemas.microsoft.com/office/drawing/2014/main" val="814037876"/>
                    </a:ext>
                  </a:extLst>
                </a:gridCol>
                <a:gridCol w="1290638">
                  <a:extLst>
                    <a:ext uri="{9D8B030D-6E8A-4147-A177-3AD203B41FA5}">
                      <a16:colId xmlns:a16="http://schemas.microsoft.com/office/drawing/2014/main" val="2702598230"/>
                    </a:ext>
                  </a:extLst>
                </a:gridCol>
                <a:gridCol w="1290638">
                  <a:extLst>
                    <a:ext uri="{9D8B030D-6E8A-4147-A177-3AD203B41FA5}">
                      <a16:colId xmlns:a16="http://schemas.microsoft.com/office/drawing/2014/main" val="665115026"/>
                    </a:ext>
                  </a:extLst>
                </a:gridCol>
              </a:tblGrid>
              <a:tr h="1287860">
                <a:tc gridSpan="8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4400" b="1">
                          <a:latin typeface="Calibri" panose="020F0502020204030204" pitchFamily="34" charset="0"/>
                        </a:rPr>
                        <a:t>📈 </a:t>
                      </a:r>
                      <a:r>
                        <a:rPr kumimoji="0" lang="fr-FR" sz="4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j-ea"/>
                          <a:cs typeface="+mj-cs"/>
                        </a:rPr>
                        <a:t> </a:t>
                      </a:r>
                      <a:r>
                        <a:rPr kumimoji="0" lang="fr-FR" sz="2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j-ea"/>
                          <a:cs typeface="+mj-cs"/>
                        </a:rPr>
                        <a:t>INDICATEURS CLÉS</a:t>
                      </a:r>
                      <a:endParaRPr lang="fr-FR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E75B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341806"/>
                  </a:ext>
                </a:extLst>
              </a:tr>
              <a:tr h="7359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752775"/>
                  </a:ext>
                </a:extLst>
              </a:tr>
              <a:tr h="1137612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Satisfaction globale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Taux de recommandation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Amélioration connaissances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Facilitation prise en charge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533200"/>
                  </a:ext>
                </a:extLst>
              </a:tr>
              <a:tr h="1399654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3600" b="1" i="0" u="none" strike="noStrike">
                          <a:solidFill>
                            <a:srgbClr val="375623"/>
                          </a:solidFill>
                          <a:effectLst/>
                          <a:latin typeface="Calibri" panose="020F0502020204030204" pitchFamily="34" charset="0"/>
                        </a:rPr>
                        <a:t>85 %</a:t>
                      </a:r>
                      <a:endParaRPr lang="fr-FR" sz="3600" b="1" i="0" u="none" strike="noStrike" dirty="0">
                        <a:solidFill>
                          <a:srgbClr val="37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3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91 %</a:t>
                      </a:r>
                      <a:endParaRPr lang="fr-FR" sz="3600" b="1" i="0" u="none" strike="noStrike" dirty="0">
                        <a:solidFill>
                          <a:srgbClr val="1F4E7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3600" b="1" i="0" u="none" strike="noStrike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82 %</a:t>
                      </a:r>
                      <a:endParaRPr lang="fr-FR" sz="3600" b="1" i="0" u="none" strike="noStrike" dirty="0">
                        <a:solidFill>
                          <a:srgbClr val="806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3600" b="1" i="0" u="none" strike="noStrike">
                          <a:solidFill>
                            <a:srgbClr val="C65911"/>
                          </a:solidFill>
                          <a:effectLst/>
                          <a:latin typeface="Calibri" panose="020F0502020204030204" pitchFamily="34" charset="0"/>
                        </a:rPr>
                        <a:t>100 %</a:t>
                      </a:r>
                      <a:endParaRPr lang="fr-FR" sz="3600" b="1" i="0" u="none" strike="noStrike" dirty="0">
                        <a:solidFill>
                          <a:srgbClr val="C6591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322257"/>
                  </a:ext>
                </a:extLst>
              </a:tr>
            </a:tbl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B5045587-1E7B-2830-5649-F6BAF23093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26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A1BD75D-F422-635A-718C-7AD76FA9F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58F979E-EDAD-D000-672E-AE7ED6B6C5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432300"/>
              </p:ext>
            </p:extLst>
          </p:nvPr>
        </p:nvGraphicFramePr>
        <p:xfrm>
          <a:off x="643467" y="754281"/>
          <a:ext cx="10905068" cy="5349440"/>
        </p:xfrm>
        <a:graphic>
          <a:graphicData uri="http://schemas.openxmlformats.org/drawingml/2006/table">
            <a:tbl>
              <a:tblPr>
                <a:solidFill>
                  <a:srgbClr val="F2F2F2">
                    <a:alpha val="45098"/>
                  </a:srgbClr>
                </a:solidFill>
              </a:tblPr>
              <a:tblGrid>
                <a:gridCol w="2786496">
                  <a:extLst>
                    <a:ext uri="{9D8B030D-6E8A-4147-A177-3AD203B41FA5}">
                      <a16:colId xmlns:a16="http://schemas.microsoft.com/office/drawing/2014/main" val="2695183935"/>
                    </a:ext>
                  </a:extLst>
                </a:gridCol>
                <a:gridCol w="1300797">
                  <a:extLst>
                    <a:ext uri="{9D8B030D-6E8A-4147-A177-3AD203B41FA5}">
                      <a16:colId xmlns:a16="http://schemas.microsoft.com/office/drawing/2014/main" val="258184173"/>
                    </a:ext>
                  </a:extLst>
                </a:gridCol>
                <a:gridCol w="1141808">
                  <a:extLst>
                    <a:ext uri="{9D8B030D-6E8A-4147-A177-3AD203B41FA5}">
                      <a16:colId xmlns:a16="http://schemas.microsoft.com/office/drawing/2014/main" val="671530768"/>
                    </a:ext>
                  </a:extLst>
                </a:gridCol>
                <a:gridCol w="1141808">
                  <a:extLst>
                    <a:ext uri="{9D8B030D-6E8A-4147-A177-3AD203B41FA5}">
                      <a16:colId xmlns:a16="http://schemas.microsoft.com/office/drawing/2014/main" val="3285435549"/>
                    </a:ext>
                  </a:extLst>
                </a:gridCol>
                <a:gridCol w="1556666">
                  <a:extLst>
                    <a:ext uri="{9D8B030D-6E8A-4147-A177-3AD203B41FA5}">
                      <a16:colId xmlns:a16="http://schemas.microsoft.com/office/drawing/2014/main" val="673746608"/>
                    </a:ext>
                  </a:extLst>
                </a:gridCol>
                <a:gridCol w="1568241">
                  <a:extLst>
                    <a:ext uri="{9D8B030D-6E8A-4147-A177-3AD203B41FA5}">
                      <a16:colId xmlns:a16="http://schemas.microsoft.com/office/drawing/2014/main" val="825307574"/>
                    </a:ext>
                  </a:extLst>
                </a:gridCol>
                <a:gridCol w="267444">
                  <a:extLst>
                    <a:ext uri="{9D8B030D-6E8A-4147-A177-3AD203B41FA5}">
                      <a16:colId xmlns:a16="http://schemas.microsoft.com/office/drawing/2014/main" val="3480688049"/>
                    </a:ext>
                  </a:extLst>
                </a:gridCol>
                <a:gridCol w="1141808">
                  <a:extLst>
                    <a:ext uri="{9D8B030D-6E8A-4147-A177-3AD203B41FA5}">
                      <a16:colId xmlns:a16="http://schemas.microsoft.com/office/drawing/2014/main" val="1085756348"/>
                    </a:ext>
                  </a:extLst>
                </a:gridCol>
              </a:tblGrid>
              <a:tr h="755738">
                <a:tc gridSpan="8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29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👥 PROFIL DES RÉPONDANTS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935813"/>
                  </a:ext>
                </a:extLst>
              </a:tr>
              <a:tr h="8150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625066"/>
                  </a:ext>
                </a:extLst>
              </a:tr>
              <a:tr h="755738"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29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Par profession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29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Par mode d'exercice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342134"/>
                  </a:ext>
                </a:extLst>
              </a:tr>
              <a:tr h="7557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29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Médecin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29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72,7 %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29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Libéral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29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63,6 %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772076"/>
                  </a:ext>
                </a:extLst>
              </a:tr>
              <a:tr h="7557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29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Ergothérapeute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29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9,1 %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29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Mixte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29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36,4 %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543496"/>
                  </a:ext>
                </a:extLst>
              </a:tr>
              <a:tr h="7557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29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Psychomotricien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29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9,1 %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98228"/>
                  </a:ext>
                </a:extLst>
              </a:tr>
              <a:tr h="7557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29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Psychologue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29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9,1 %</a:t>
                      </a: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15" marR="15215" marT="222276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259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144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DCCC5DBE-369E-C414-2B6C-B0AC075E7A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571893"/>
              </p:ext>
            </p:extLst>
          </p:nvPr>
        </p:nvGraphicFramePr>
        <p:xfrm>
          <a:off x="838200" y="827314"/>
          <a:ext cx="10515600" cy="3795214"/>
        </p:xfrm>
        <a:graphic>
          <a:graphicData uri="http://schemas.openxmlformats.org/drawingml/2006/table">
            <a:tbl>
              <a:tblPr/>
              <a:tblGrid>
                <a:gridCol w="1314450">
                  <a:extLst>
                    <a:ext uri="{9D8B030D-6E8A-4147-A177-3AD203B41FA5}">
                      <a16:colId xmlns:a16="http://schemas.microsoft.com/office/drawing/2014/main" val="1342024908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61220928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599657156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757497873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826292965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77495567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79118417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444844794"/>
                    </a:ext>
                  </a:extLst>
                </a:gridCol>
              </a:tblGrid>
              <a:tr h="1720753">
                <a:tc gridSpan="8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📢 ÉVALUATION DE LA COMMUNICATION</a:t>
                      </a: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E75B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496818"/>
                  </a:ext>
                </a:extLst>
              </a:tr>
              <a:tr h="5544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313118"/>
                  </a:ext>
                </a:extLst>
              </a:tr>
              <a:tr h="151999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Excellente</a:t>
                      </a:r>
                    </a:p>
                  </a:txBody>
                  <a:tcPr marL="6259" marR="6259" marT="62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400" b="1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27 %</a:t>
                      </a:r>
                    </a:p>
                  </a:txBody>
                  <a:tcPr marL="6259" marR="6259" marT="62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Bonne</a:t>
                      </a:r>
                    </a:p>
                  </a:txBody>
                  <a:tcPr marL="6259" marR="6259" marT="62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36 %</a:t>
                      </a:r>
                    </a:p>
                  </a:txBody>
                  <a:tcPr marL="6259" marR="6259" marT="62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Moyenne</a:t>
                      </a:r>
                    </a:p>
                  </a:txBody>
                  <a:tcPr marL="6259" marR="6259" marT="62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400" b="1" i="0" u="none" strike="noStrike" dirty="0">
                          <a:solidFill>
                            <a:srgbClr val="806000"/>
                          </a:solidFill>
                          <a:effectLst/>
                          <a:latin typeface="Calibri" panose="020F0502020204030204" pitchFamily="34" charset="0"/>
                        </a:rPr>
                        <a:t>18 %</a:t>
                      </a:r>
                    </a:p>
                  </a:txBody>
                  <a:tcPr marL="6259" marR="6259" marT="62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Médiocre</a:t>
                      </a:r>
                    </a:p>
                  </a:txBody>
                  <a:tcPr marL="6259" marR="6259" marT="62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400" b="1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18 %</a:t>
                      </a:r>
                    </a:p>
                  </a:txBody>
                  <a:tcPr marL="6259" marR="6259" marT="62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816280"/>
                  </a:ext>
                </a:extLst>
              </a:tr>
            </a:tbl>
          </a:graphicData>
        </a:graphic>
      </p:graphicFrame>
      <p:pic>
        <p:nvPicPr>
          <p:cNvPr id="5" name="Image 4">
            <a:extLst>
              <a:ext uri="{FF2B5EF4-FFF2-40B4-BE49-F238E27FC236}">
                <a16:creationId xmlns:a16="http://schemas.microsoft.com/office/drawing/2014/main" id="{DE421A1C-A1BC-2845-47CA-1FD7F6B8E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9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E773002-9AE3-2C57-1816-7007DD4876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70126"/>
              </p:ext>
            </p:extLst>
          </p:nvPr>
        </p:nvGraphicFramePr>
        <p:xfrm>
          <a:off x="643467" y="2006724"/>
          <a:ext cx="10905069" cy="2844554"/>
        </p:xfrm>
        <a:graphic>
          <a:graphicData uri="http://schemas.openxmlformats.org/drawingml/2006/table">
            <a:tbl>
              <a:tblPr/>
              <a:tblGrid>
                <a:gridCol w="3733384">
                  <a:extLst>
                    <a:ext uri="{9D8B030D-6E8A-4147-A177-3AD203B41FA5}">
                      <a16:colId xmlns:a16="http://schemas.microsoft.com/office/drawing/2014/main" val="3150366005"/>
                    </a:ext>
                  </a:extLst>
                </a:gridCol>
                <a:gridCol w="1244234">
                  <a:extLst>
                    <a:ext uri="{9D8B030D-6E8A-4147-A177-3AD203B41FA5}">
                      <a16:colId xmlns:a16="http://schemas.microsoft.com/office/drawing/2014/main" val="2159190553"/>
                    </a:ext>
                  </a:extLst>
                </a:gridCol>
                <a:gridCol w="1244234">
                  <a:extLst>
                    <a:ext uri="{9D8B030D-6E8A-4147-A177-3AD203B41FA5}">
                      <a16:colId xmlns:a16="http://schemas.microsoft.com/office/drawing/2014/main" val="2065468781"/>
                    </a:ext>
                  </a:extLst>
                </a:gridCol>
                <a:gridCol w="663997">
                  <a:extLst>
                    <a:ext uri="{9D8B030D-6E8A-4147-A177-3AD203B41FA5}">
                      <a16:colId xmlns:a16="http://schemas.microsoft.com/office/drawing/2014/main" val="212110859"/>
                    </a:ext>
                  </a:extLst>
                </a:gridCol>
                <a:gridCol w="663997">
                  <a:extLst>
                    <a:ext uri="{9D8B030D-6E8A-4147-A177-3AD203B41FA5}">
                      <a16:colId xmlns:a16="http://schemas.microsoft.com/office/drawing/2014/main" val="3574375843"/>
                    </a:ext>
                  </a:extLst>
                </a:gridCol>
                <a:gridCol w="1345613">
                  <a:extLst>
                    <a:ext uri="{9D8B030D-6E8A-4147-A177-3AD203B41FA5}">
                      <a16:colId xmlns:a16="http://schemas.microsoft.com/office/drawing/2014/main" val="1573897535"/>
                    </a:ext>
                  </a:extLst>
                </a:gridCol>
                <a:gridCol w="1345613">
                  <a:extLst>
                    <a:ext uri="{9D8B030D-6E8A-4147-A177-3AD203B41FA5}">
                      <a16:colId xmlns:a16="http://schemas.microsoft.com/office/drawing/2014/main" val="4284583564"/>
                    </a:ext>
                  </a:extLst>
                </a:gridCol>
                <a:gridCol w="663997">
                  <a:extLst>
                    <a:ext uri="{9D8B030D-6E8A-4147-A177-3AD203B41FA5}">
                      <a16:colId xmlns:a16="http://schemas.microsoft.com/office/drawing/2014/main" val="344868839"/>
                    </a:ext>
                  </a:extLst>
                </a:gridCol>
              </a:tblGrid>
              <a:tr h="797649">
                <a:tc gridSpan="8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4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⚠️ DIFFICULTÉS LORS DE L'ADHÉSION</a:t>
                      </a: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E75B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943918"/>
                  </a:ext>
                </a:extLst>
              </a:tr>
              <a:tr h="5587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238540"/>
                  </a:ext>
                </a:extLst>
              </a:tr>
              <a:tr h="929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4100" b="1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OUI : 36 %</a:t>
                      </a:r>
                    </a:p>
                  </a:txBody>
                  <a:tcPr marL="12874" marR="12874" marT="12874" marB="9269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41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NON : 64 %</a:t>
                      </a:r>
                    </a:p>
                  </a:txBody>
                  <a:tcPr marL="12874" marR="12874" marT="12874" marB="9269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2883673"/>
                  </a:ext>
                </a:extLst>
              </a:tr>
              <a:tr h="5587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74" marR="12874" marT="12874" marB="9269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045164"/>
                  </a:ext>
                </a:extLst>
              </a:tr>
            </a:tbl>
          </a:graphicData>
        </a:graphic>
      </p:graphicFrame>
      <p:pic>
        <p:nvPicPr>
          <p:cNvPr id="5" name="Image 4">
            <a:extLst>
              <a:ext uri="{FF2B5EF4-FFF2-40B4-BE49-F238E27FC236}">
                <a16:creationId xmlns:a16="http://schemas.microsoft.com/office/drawing/2014/main" id="{CAB00E3F-5AA4-5613-448B-C42E60A7A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370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A48C64D-A440-25FC-3875-954E6B7A72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5D717E8-D47D-365D-7A4C-6777A284F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989231"/>
              </p:ext>
            </p:extLst>
          </p:nvPr>
        </p:nvGraphicFramePr>
        <p:xfrm>
          <a:off x="1874417" y="1403962"/>
          <a:ext cx="8443172" cy="4050081"/>
        </p:xfrm>
        <a:graphic>
          <a:graphicData uri="http://schemas.openxmlformats.org/drawingml/2006/table">
            <a:tbl>
              <a:tblPr/>
              <a:tblGrid>
                <a:gridCol w="3143855">
                  <a:extLst>
                    <a:ext uri="{9D8B030D-6E8A-4147-A177-3AD203B41FA5}">
                      <a16:colId xmlns:a16="http://schemas.microsoft.com/office/drawing/2014/main" val="3626159822"/>
                    </a:ext>
                  </a:extLst>
                </a:gridCol>
                <a:gridCol w="620012">
                  <a:extLst>
                    <a:ext uri="{9D8B030D-6E8A-4147-A177-3AD203B41FA5}">
                      <a16:colId xmlns:a16="http://schemas.microsoft.com/office/drawing/2014/main" val="3950406740"/>
                    </a:ext>
                  </a:extLst>
                </a:gridCol>
                <a:gridCol w="620012">
                  <a:extLst>
                    <a:ext uri="{9D8B030D-6E8A-4147-A177-3AD203B41FA5}">
                      <a16:colId xmlns:a16="http://schemas.microsoft.com/office/drawing/2014/main" val="2016889834"/>
                    </a:ext>
                  </a:extLst>
                </a:gridCol>
                <a:gridCol w="111742">
                  <a:extLst>
                    <a:ext uri="{9D8B030D-6E8A-4147-A177-3AD203B41FA5}">
                      <a16:colId xmlns:a16="http://schemas.microsoft.com/office/drawing/2014/main" val="1711516613"/>
                    </a:ext>
                  </a:extLst>
                </a:gridCol>
                <a:gridCol w="111742">
                  <a:extLst>
                    <a:ext uri="{9D8B030D-6E8A-4147-A177-3AD203B41FA5}">
                      <a16:colId xmlns:a16="http://schemas.microsoft.com/office/drawing/2014/main" val="4203752163"/>
                    </a:ext>
                  </a:extLst>
                </a:gridCol>
                <a:gridCol w="1944527">
                  <a:extLst>
                    <a:ext uri="{9D8B030D-6E8A-4147-A177-3AD203B41FA5}">
                      <a16:colId xmlns:a16="http://schemas.microsoft.com/office/drawing/2014/main" val="1712493222"/>
                    </a:ext>
                  </a:extLst>
                </a:gridCol>
                <a:gridCol w="593180">
                  <a:extLst>
                    <a:ext uri="{9D8B030D-6E8A-4147-A177-3AD203B41FA5}">
                      <a16:colId xmlns:a16="http://schemas.microsoft.com/office/drawing/2014/main" val="3599417772"/>
                    </a:ext>
                  </a:extLst>
                </a:gridCol>
                <a:gridCol w="593180">
                  <a:extLst>
                    <a:ext uri="{9D8B030D-6E8A-4147-A177-3AD203B41FA5}">
                      <a16:colId xmlns:a16="http://schemas.microsoft.com/office/drawing/2014/main" val="2042860060"/>
                    </a:ext>
                  </a:extLst>
                </a:gridCol>
                <a:gridCol w="593180">
                  <a:extLst>
                    <a:ext uri="{9D8B030D-6E8A-4147-A177-3AD203B41FA5}">
                      <a16:colId xmlns:a16="http://schemas.microsoft.com/office/drawing/2014/main" val="2702432540"/>
                    </a:ext>
                  </a:extLst>
                </a:gridCol>
                <a:gridCol w="111742">
                  <a:extLst>
                    <a:ext uri="{9D8B030D-6E8A-4147-A177-3AD203B41FA5}">
                      <a16:colId xmlns:a16="http://schemas.microsoft.com/office/drawing/2014/main" val="3270226935"/>
                    </a:ext>
                  </a:extLst>
                </a:gridCol>
              </a:tblGrid>
              <a:tr h="561819">
                <a:tc gridSpan="10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⭐ SATISFACTION PAR PROFIL</a:t>
                      </a: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E75B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946958"/>
                  </a:ext>
                </a:extLst>
              </a:tr>
              <a:tr h="679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0415756"/>
                  </a:ext>
                </a:extLst>
              </a:tr>
              <a:tr h="561819"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 profession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 mode d'exercice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3588967"/>
                  </a:ext>
                </a:extLst>
              </a:tr>
              <a:tr h="5618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Médecin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88 %</a:t>
                      </a:r>
                    </a:p>
                  </a:txBody>
                  <a:tcPr marL="8606" marR="8606" marT="860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Libéral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89 %</a:t>
                      </a:r>
                    </a:p>
                  </a:txBody>
                  <a:tcPr marL="8606" marR="8606" marT="860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813593"/>
                  </a:ext>
                </a:extLst>
              </a:tr>
              <a:tr h="5618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Ergothérapeute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80 %</a:t>
                      </a:r>
                    </a:p>
                  </a:txBody>
                  <a:tcPr marL="8606" marR="8606" marT="860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Mixte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80 %</a:t>
                      </a:r>
                    </a:p>
                  </a:txBody>
                  <a:tcPr marL="8606" marR="8606" marT="860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3920441"/>
                  </a:ext>
                </a:extLst>
              </a:tr>
              <a:tr h="5618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Psychomotricien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60 %</a:t>
                      </a:r>
                    </a:p>
                  </a:txBody>
                  <a:tcPr marL="8606" marR="8606" marT="860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996593"/>
                  </a:ext>
                </a:extLst>
              </a:tr>
              <a:tr h="5618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Psychologue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100 %</a:t>
                      </a:r>
                    </a:p>
                  </a:txBody>
                  <a:tcPr marL="8606" marR="8606" marT="860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9" marR="6259" marT="62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274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561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212A0BD-CD54-6327-BEFA-7FDEB9E87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E54C959-9179-A16D-0F5C-AE11FDFE6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535866"/>
              </p:ext>
            </p:extLst>
          </p:nvPr>
        </p:nvGraphicFramePr>
        <p:xfrm>
          <a:off x="643467" y="993296"/>
          <a:ext cx="10905070" cy="4972315"/>
        </p:xfrm>
        <a:graphic>
          <a:graphicData uri="http://schemas.openxmlformats.org/drawingml/2006/table">
            <a:tbl>
              <a:tblPr/>
              <a:tblGrid>
                <a:gridCol w="1793671">
                  <a:extLst>
                    <a:ext uri="{9D8B030D-6E8A-4147-A177-3AD203B41FA5}">
                      <a16:colId xmlns:a16="http://schemas.microsoft.com/office/drawing/2014/main" val="583124463"/>
                    </a:ext>
                  </a:extLst>
                </a:gridCol>
                <a:gridCol w="1382053">
                  <a:extLst>
                    <a:ext uri="{9D8B030D-6E8A-4147-A177-3AD203B41FA5}">
                      <a16:colId xmlns:a16="http://schemas.microsoft.com/office/drawing/2014/main" val="1938748519"/>
                    </a:ext>
                  </a:extLst>
                </a:gridCol>
                <a:gridCol w="1382053">
                  <a:extLst>
                    <a:ext uri="{9D8B030D-6E8A-4147-A177-3AD203B41FA5}">
                      <a16:colId xmlns:a16="http://schemas.microsoft.com/office/drawing/2014/main" val="860549167"/>
                    </a:ext>
                  </a:extLst>
                </a:gridCol>
                <a:gridCol w="1382053">
                  <a:extLst>
                    <a:ext uri="{9D8B030D-6E8A-4147-A177-3AD203B41FA5}">
                      <a16:colId xmlns:a16="http://schemas.microsoft.com/office/drawing/2014/main" val="2057304613"/>
                    </a:ext>
                  </a:extLst>
                </a:gridCol>
                <a:gridCol w="1382053">
                  <a:extLst>
                    <a:ext uri="{9D8B030D-6E8A-4147-A177-3AD203B41FA5}">
                      <a16:colId xmlns:a16="http://schemas.microsoft.com/office/drawing/2014/main" val="3927236172"/>
                    </a:ext>
                  </a:extLst>
                </a:gridCol>
                <a:gridCol w="1382053">
                  <a:extLst>
                    <a:ext uri="{9D8B030D-6E8A-4147-A177-3AD203B41FA5}">
                      <a16:colId xmlns:a16="http://schemas.microsoft.com/office/drawing/2014/main" val="83129388"/>
                    </a:ext>
                  </a:extLst>
                </a:gridCol>
                <a:gridCol w="1382053">
                  <a:extLst>
                    <a:ext uri="{9D8B030D-6E8A-4147-A177-3AD203B41FA5}">
                      <a16:colId xmlns:a16="http://schemas.microsoft.com/office/drawing/2014/main" val="2197211651"/>
                    </a:ext>
                  </a:extLst>
                </a:gridCol>
                <a:gridCol w="819081">
                  <a:extLst>
                    <a:ext uri="{9D8B030D-6E8A-4147-A177-3AD203B41FA5}">
                      <a16:colId xmlns:a16="http://schemas.microsoft.com/office/drawing/2014/main" val="2558598583"/>
                    </a:ext>
                  </a:extLst>
                </a:gridCol>
              </a:tblGrid>
              <a:tr h="365514">
                <a:tc gridSpan="8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2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💡 AXES DE DEVELOPPEMENT SUGGÉRÉS</a:t>
                      </a: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620629"/>
                  </a:ext>
                </a:extLst>
              </a:tr>
              <a:tr h="5193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  <a:buNone/>
                      </a:pPr>
                      <a:endParaRPr lang="fr-FR" sz="2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  <a:buNone/>
                      </a:pPr>
                      <a:endParaRPr lang="fr-FR" sz="2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  <a:buNone/>
                      </a:pPr>
                      <a:endParaRPr lang="fr-FR" sz="2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1036906"/>
                  </a:ext>
                </a:extLst>
              </a:tr>
              <a:tr h="6644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  <a:buNone/>
                      </a:pPr>
                      <a:r>
                        <a:rPr lang="fr-F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 Staff cliniques / échanges sur cas cliniques</a:t>
                      </a: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3774148"/>
                  </a:ext>
                </a:extLst>
              </a:tr>
              <a:tr h="6644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  <a:buNone/>
                      </a:pPr>
                      <a:r>
                        <a:rPr lang="fr-F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 Groupes ETP / psychoéducation / habiletés sociales</a:t>
                      </a: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3985197"/>
                  </a:ext>
                </a:extLst>
              </a:tr>
              <a:tr h="6644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  <a:buNone/>
                      </a:pPr>
                      <a:r>
                        <a:rPr lang="fr-F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 Faciliter l'accès aux avis pédopsychiatriques</a:t>
                      </a: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1224750"/>
                  </a:ext>
                </a:extLst>
              </a:tr>
              <a:tr h="6644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  <a:buNone/>
                      </a:pPr>
                      <a:r>
                        <a:rPr lang="fr-F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 Amélioration de la plateforme informatique</a:t>
                      </a: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7368922"/>
                  </a:ext>
                </a:extLst>
              </a:tr>
              <a:tr h="6644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  <a:buNone/>
                      </a:pPr>
                      <a:r>
                        <a:rPr lang="fr-F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 Meilleure communication sur les services disponibles</a:t>
                      </a: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307157"/>
                  </a:ext>
                </a:extLst>
              </a:tr>
              <a:tr h="6644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  <a:buNone/>
                      </a:pPr>
                      <a:r>
                        <a:rPr lang="fr-F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 Guidance parentale et formations continues</a:t>
                      </a: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81" marR="6581" marT="6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53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262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937B739-3898-AE23-B3B7-F16D057F7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F5C6F4D-29DD-78AE-4452-5D0F5CE894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050859"/>
              </p:ext>
            </p:extLst>
          </p:nvPr>
        </p:nvGraphicFramePr>
        <p:xfrm>
          <a:off x="1394830" y="679031"/>
          <a:ext cx="9418169" cy="5499942"/>
        </p:xfrm>
        <a:graphic>
          <a:graphicData uri="http://schemas.openxmlformats.org/drawingml/2006/table">
            <a:tbl>
              <a:tblPr/>
              <a:tblGrid>
                <a:gridCol w="3552980">
                  <a:extLst>
                    <a:ext uri="{9D8B030D-6E8A-4147-A177-3AD203B41FA5}">
                      <a16:colId xmlns:a16="http://schemas.microsoft.com/office/drawing/2014/main" val="1665990946"/>
                    </a:ext>
                  </a:extLst>
                </a:gridCol>
                <a:gridCol w="580176">
                  <a:extLst>
                    <a:ext uri="{9D8B030D-6E8A-4147-A177-3AD203B41FA5}">
                      <a16:colId xmlns:a16="http://schemas.microsoft.com/office/drawing/2014/main" val="2511705264"/>
                    </a:ext>
                  </a:extLst>
                </a:gridCol>
                <a:gridCol w="580176">
                  <a:extLst>
                    <a:ext uri="{9D8B030D-6E8A-4147-A177-3AD203B41FA5}">
                      <a16:colId xmlns:a16="http://schemas.microsoft.com/office/drawing/2014/main" val="1547682118"/>
                    </a:ext>
                  </a:extLst>
                </a:gridCol>
                <a:gridCol w="580176">
                  <a:extLst>
                    <a:ext uri="{9D8B030D-6E8A-4147-A177-3AD203B41FA5}">
                      <a16:colId xmlns:a16="http://schemas.microsoft.com/office/drawing/2014/main" val="4078255495"/>
                    </a:ext>
                  </a:extLst>
                </a:gridCol>
                <a:gridCol w="42612">
                  <a:extLst>
                    <a:ext uri="{9D8B030D-6E8A-4147-A177-3AD203B41FA5}">
                      <a16:colId xmlns:a16="http://schemas.microsoft.com/office/drawing/2014/main" val="2770512466"/>
                    </a:ext>
                  </a:extLst>
                </a:gridCol>
                <a:gridCol w="1360683">
                  <a:extLst>
                    <a:ext uri="{9D8B030D-6E8A-4147-A177-3AD203B41FA5}">
                      <a16:colId xmlns:a16="http://schemas.microsoft.com/office/drawing/2014/main" val="1842420695"/>
                    </a:ext>
                  </a:extLst>
                </a:gridCol>
                <a:gridCol w="1360683">
                  <a:extLst>
                    <a:ext uri="{9D8B030D-6E8A-4147-A177-3AD203B41FA5}">
                      <a16:colId xmlns:a16="http://schemas.microsoft.com/office/drawing/2014/main" val="780593139"/>
                    </a:ext>
                  </a:extLst>
                </a:gridCol>
                <a:gridCol w="1360683">
                  <a:extLst>
                    <a:ext uri="{9D8B030D-6E8A-4147-A177-3AD203B41FA5}">
                      <a16:colId xmlns:a16="http://schemas.microsoft.com/office/drawing/2014/main" val="218827198"/>
                    </a:ext>
                  </a:extLst>
                </a:gridCol>
              </a:tblGrid>
              <a:tr h="561819">
                <a:tc gridSpan="8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✅ CONCLUSION</a:t>
                      </a: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E7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852260"/>
                  </a:ext>
                </a:extLst>
              </a:tr>
              <a:tr h="6791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325730"/>
                  </a:ext>
                </a:extLst>
              </a:tr>
              <a:tr h="1064739"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✅ POINTS FORTS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3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⚠️ POINTS D'ATTENTION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724431"/>
                  </a:ext>
                </a:extLst>
              </a:tr>
              <a:tr h="1064739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Satisfaction élevée : 85 %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Communication à améliorer : 36 %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38695"/>
                  </a:ext>
                </a:extLst>
              </a:tr>
              <a:tr h="1064739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Taux de recommandation : 91 %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Difficultés d'adhésion : 36 %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248764"/>
                  </a:ext>
                </a:extLst>
              </a:tr>
              <a:tr h="1064739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Facilitation prise en charge : 100 %</a:t>
                      </a: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06" marR="8606" marT="86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2338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82867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205</Words>
  <Application>Microsoft Office PowerPoint</Application>
  <PresentationFormat>Grand écran</PresentationFormat>
  <Paragraphs>69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Thème Office</vt:lpstr>
      <vt:lpstr>ENQUÊTE DE SATISFACTION Réseau TAP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tracy mpaka</dc:creator>
  <cp:lastModifiedBy>tracy mpaka</cp:lastModifiedBy>
  <cp:revision>1</cp:revision>
  <dcterms:created xsi:type="dcterms:W3CDTF">2026-05-12T12:49:27Z</dcterms:created>
  <dcterms:modified xsi:type="dcterms:W3CDTF">2026-05-12T18:30:57Z</dcterms:modified>
</cp:coreProperties>
</file>