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26"/>
  </p:notesMasterIdLst>
  <p:sldIdLst>
    <p:sldId id="295" r:id="rId2"/>
    <p:sldId id="281" r:id="rId3"/>
    <p:sldId id="296" r:id="rId4"/>
    <p:sldId id="282" r:id="rId5"/>
    <p:sldId id="298" r:id="rId6"/>
    <p:sldId id="277" r:id="rId7"/>
    <p:sldId id="299" r:id="rId8"/>
    <p:sldId id="300" r:id="rId9"/>
    <p:sldId id="301" r:id="rId10"/>
    <p:sldId id="283" r:id="rId11"/>
    <p:sldId id="284" r:id="rId12"/>
    <p:sldId id="285" r:id="rId13"/>
    <p:sldId id="287" r:id="rId14"/>
    <p:sldId id="286" r:id="rId15"/>
    <p:sldId id="288" r:id="rId16"/>
    <p:sldId id="297" r:id="rId17"/>
    <p:sldId id="289" r:id="rId18"/>
    <p:sldId id="291" r:id="rId19"/>
    <p:sldId id="292" r:id="rId20"/>
    <p:sldId id="293" r:id="rId21"/>
    <p:sldId id="290" r:id="rId22"/>
    <p:sldId id="303" r:id="rId23"/>
    <p:sldId id="304" r:id="rId24"/>
    <p:sldId id="30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7"/>
    <p:restoredTop sz="82442" autoAdjust="0"/>
  </p:normalViewPr>
  <p:slideViewPr>
    <p:cSldViewPr snapToGrid="0" snapToObjects="1">
      <p:cViewPr>
        <p:scale>
          <a:sx n="169" d="100"/>
          <a:sy n="169" d="100"/>
        </p:scale>
        <p:origin x="344" y="-20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AC087-F8EE-4FBC-A485-2B0C3B1B3906}" type="doc">
      <dgm:prSet loTypeId="urn:microsoft.com/office/officeart/2005/8/layout/arrow5" loCatId="relationship" qsTypeId="urn:microsoft.com/office/officeart/2005/8/quickstyle/simple1" qsCatId="simple" csTypeId="urn:microsoft.com/office/officeart/2005/8/colors/accent3_2" csCatId="accent3" phldr="1"/>
      <dgm:spPr/>
      <dgm:t>
        <a:bodyPr/>
        <a:lstStyle/>
        <a:p>
          <a:endParaRPr lang="en-US"/>
        </a:p>
      </dgm:t>
    </dgm:pt>
    <dgm:pt modelId="{522AEE42-309C-4CF4-B2AB-5047D7A82BFF}">
      <dgm:prSet/>
      <dgm:spPr/>
      <dgm:t>
        <a:bodyPr/>
        <a:lstStyle/>
        <a:p>
          <a:r>
            <a:rPr lang="fr-FR"/>
            <a:t>Les enfants  souffrant de trouble oppositionnel peuvent aller jusqu’à « provoquer » leurs parents, et ce, par le biais de « crises » diverses. Cela se produit en général lorsqu’ils finissent par saisir ce qui peut fâcher leurs parents et qu’ils l’exploitent, à bon escient malheureusement, afin d’obtenir ce qu’ils veulent. Ce qui explique pourquoi, ils ne piquent généralement ces fameuses crises qu’en public !</a:t>
          </a:r>
          <a:endParaRPr lang="en-US"/>
        </a:p>
      </dgm:t>
    </dgm:pt>
    <dgm:pt modelId="{26B140F4-BECF-406B-B4DB-3C23DD14B49A}" type="parTrans" cxnId="{7B8B1EF0-0F8C-4726-A99F-321D704D8383}">
      <dgm:prSet/>
      <dgm:spPr/>
      <dgm:t>
        <a:bodyPr/>
        <a:lstStyle/>
        <a:p>
          <a:endParaRPr lang="en-US"/>
        </a:p>
      </dgm:t>
    </dgm:pt>
    <dgm:pt modelId="{5C64395A-89D7-44DC-A6E7-2C572591F500}" type="sibTrans" cxnId="{7B8B1EF0-0F8C-4726-A99F-321D704D8383}">
      <dgm:prSet/>
      <dgm:spPr/>
      <dgm:t>
        <a:bodyPr/>
        <a:lstStyle/>
        <a:p>
          <a:endParaRPr lang="en-US"/>
        </a:p>
      </dgm:t>
    </dgm:pt>
    <dgm:pt modelId="{1C2D1A64-B1E0-478D-978C-7391FE538D35}">
      <dgm:prSet/>
      <dgm:spPr/>
      <dgm:t>
        <a:bodyPr/>
        <a:lstStyle/>
        <a:p>
          <a:r>
            <a:rPr lang="fr-FR" dirty="0"/>
            <a:t>Le comportement provocant est </a:t>
          </a:r>
          <a:r>
            <a:rPr lang="fr-FR" b="1" dirty="0"/>
            <a:t>calculé</a:t>
          </a:r>
          <a:r>
            <a:rPr lang="fr-FR" dirty="0"/>
            <a:t> et tout à fait</a:t>
          </a:r>
          <a:r>
            <a:rPr lang="fr-FR" b="1" dirty="0"/>
            <a:t> inutile</a:t>
          </a:r>
          <a:r>
            <a:rPr lang="fr-FR" dirty="0"/>
            <a:t> contrairement à l’opposition. S’il n’est pas corrigé à temps, il peut entraîner un véritable trouble de conduite et du comportement, se manifestant par une tendance à l’agressivité et à la violence, et dans la majorité des cas, à la délinquance à l’adolescence. </a:t>
          </a:r>
          <a:endParaRPr lang="en-US" dirty="0"/>
        </a:p>
      </dgm:t>
    </dgm:pt>
    <dgm:pt modelId="{E52C66AC-A939-464F-BA41-F37BE6942E04}" type="parTrans" cxnId="{AE865948-F55E-469D-A216-5A6E259EC375}">
      <dgm:prSet/>
      <dgm:spPr/>
      <dgm:t>
        <a:bodyPr/>
        <a:lstStyle/>
        <a:p>
          <a:endParaRPr lang="en-US"/>
        </a:p>
      </dgm:t>
    </dgm:pt>
    <dgm:pt modelId="{09C6E85F-E7D2-4FC0-B5D4-6DA19B05CE0B}" type="sibTrans" cxnId="{AE865948-F55E-469D-A216-5A6E259EC375}">
      <dgm:prSet/>
      <dgm:spPr/>
      <dgm:t>
        <a:bodyPr/>
        <a:lstStyle/>
        <a:p>
          <a:endParaRPr lang="en-US"/>
        </a:p>
      </dgm:t>
    </dgm:pt>
    <dgm:pt modelId="{BDF7EADF-5A71-4442-9568-CD1D575335BD}" type="pres">
      <dgm:prSet presAssocID="{702AC087-F8EE-4FBC-A485-2B0C3B1B3906}" presName="diagram" presStyleCnt="0">
        <dgm:presLayoutVars>
          <dgm:dir/>
          <dgm:resizeHandles val="exact"/>
        </dgm:presLayoutVars>
      </dgm:prSet>
      <dgm:spPr/>
    </dgm:pt>
    <dgm:pt modelId="{F36D1353-1BDB-AE47-A8F8-10F289C61DE7}" type="pres">
      <dgm:prSet presAssocID="{522AEE42-309C-4CF4-B2AB-5047D7A82BFF}" presName="arrow" presStyleLbl="node1" presStyleIdx="0" presStyleCnt="2">
        <dgm:presLayoutVars>
          <dgm:bulletEnabled val="1"/>
        </dgm:presLayoutVars>
      </dgm:prSet>
      <dgm:spPr/>
    </dgm:pt>
    <dgm:pt modelId="{FFDAC0FB-4BBF-3446-A93A-A4CCD92AC10E}" type="pres">
      <dgm:prSet presAssocID="{1C2D1A64-B1E0-478D-978C-7391FE538D35}" presName="arrow" presStyleLbl="node1" presStyleIdx="1" presStyleCnt="2" custScaleX="98246">
        <dgm:presLayoutVars>
          <dgm:bulletEnabled val="1"/>
        </dgm:presLayoutVars>
      </dgm:prSet>
      <dgm:spPr/>
    </dgm:pt>
  </dgm:ptLst>
  <dgm:cxnLst>
    <dgm:cxn modelId="{9BCFBC45-628C-6A4D-9A6F-12FE86126E95}" type="presOf" srcId="{522AEE42-309C-4CF4-B2AB-5047D7A82BFF}" destId="{F36D1353-1BDB-AE47-A8F8-10F289C61DE7}" srcOrd="0" destOrd="0" presId="urn:microsoft.com/office/officeart/2005/8/layout/arrow5"/>
    <dgm:cxn modelId="{AE865948-F55E-469D-A216-5A6E259EC375}" srcId="{702AC087-F8EE-4FBC-A485-2B0C3B1B3906}" destId="{1C2D1A64-B1E0-478D-978C-7391FE538D35}" srcOrd="1" destOrd="0" parTransId="{E52C66AC-A939-464F-BA41-F37BE6942E04}" sibTransId="{09C6E85F-E7D2-4FC0-B5D4-6DA19B05CE0B}"/>
    <dgm:cxn modelId="{19E0AB5F-E9F6-8546-A257-A3D55A33C5EA}" type="presOf" srcId="{702AC087-F8EE-4FBC-A485-2B0C3B1B3906}" destId="{BDF7EADF-5A71-4442-9568-CD1D575335BD}" srcOrd="0" destOrd="0" presId="urn:microsoft.com/office/officeart/2005/8/layout/arrow5"/>
    <dgm:cxn modelId="{3C3667DA-B4E0-1C4D-8F0F-4DD56C3F8D3B}" type="presOf" srcId="{1C2D1A64-B1E0-478D-978C-7391FE538D35}" destId="{FFDAC0FB-4BBF-3446-A93A-A4CCD92AC10E}" srcOrd="0" destOrd="0" presId="urn:microsoft.com/office/officeart/2005/8/layout/arrow5"/>
    <dgm:cxn modelId="{7B8B1EF0-0F8C-4726-A99F-321D704D8383}" srcId="{702AC087-F8EE-4FBC-A485-2B0C3B1B3906}" destId="{522AEE42-309C-4CF4-B2AB-5047D7A82BFF}" srcOrd="0" destOrd="0" parTransId="{26B140F4-BECF-406B-B4DB-3C23DD14B49A}" sibTransId="{5C64395A-89D7-44DC-A6E7-2C572591F500}"/>
    <dgm:cxn modelId="{4BA340ED-70B6-F040-83A5-B8B53513A647}" type="presParOf" srcId="{BDF7EADF-5A71-4442-9568-CD1D575335BD}" destId="{F36D1353-1BDB-AE47-A8F8-10F289C61DE7}" srcOrd="0" destOrd="0" presId="urn:microsoft.com/office/officeart/2005/8/layout/arrow5"/>
    <dgm:cxn modelId="{BF95041F-4C9A-E841-BF49-953AEFACB6CB}" type="presParOf" srcId="{BDF7EADF-5A71-4442-9568-CD1D575335BD}" destId="{FFDAC0FB-4BBF-3446-A93A-A4CCD92AC10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A6871-B4CD-47F9-A2EB-E35629464B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B8F9453-F39B-446A-AE0D-DE687C6B3AFC}">
      <dgm:prSet/>
      <dgm:spPr/>
      <dgm:t>
        <a:bodyPr/>
        <a:lstStyle/>
        <a:p>
          <a:r>
            <a:rPr lang="fr-FR"/>
            <a:t>Intensité variable</a:t>
          </a:r>
          <a:endParaRPr lang="en-US"/>
        </a:p>
      </dgm:t>
    </dgm:pt>
    <dgm:pt modelId="{47ECC5EA-139B-4AB9-99A5-B5DA55BC6210}" type="parTrans" cxnId="{3592C1E6-B558-4640-809C-AE833CD639FB}">
      <dgm:prSet/>
      <dgm:spPr/>
      <dgm:t>
        <a:bodyPr/>
        <a:lstStyle/>
        <a:p>
          <a:endParaRPr lang="en-US"/>
        </a:p>
      </dgm:t>
    </dgm:pt>
    <dgm:pt modelId="{C1CEE35A-A201-4140-8466-784DA6F6F03E}" type="sibTrans" cxnId="{3592C1E6-B558-4640-809C-AE833CD639FB}">
      <dgm:prSet/>
      <dgm:spPr/>
      <dgm:t>
        <a:bodyPr/>
        <a:lstStyle/>
        <a:p>
          <a:endParaRPr lang="en-US"/>
        </a:p>
      </dgm:t>
    </dgm:pt>
    <dgm:pt modelId="{06221A33-35E4-4601-A5F2-D8FBC37699D7}">
      <dgm:prSet/>
      <dgm:spPr/>
      <dgm:t>
        <a:bodyPr/>
        <a:lstStyle/>
        <a:p>
          <a:r>
            <a:rPr lang="fr-FR"/>
            <a:t>Limité au milieu familial ou non</a:t>
          </a:r>
          <a:endParaRPr lang="en-US"/>
        </a:p>
      </dgm:t>
    </dgm:pt>
    <dgm:pt modelId="{A07257B6-1FA8-4951-96E4-9589D33ED075}" type="parTrans" cxnId="{C6CF2B7C-A8D7-42BC-86EE-928113505EB5}">
      <dgm:prSet/>
      <dgm:spPr/>
      <dgm:t>
        <a:bodyPr/>
        <a:lstStyle/>
        <a:p>
          <a:endParaRPr lang="en-US"/>
        </a:p>
      </dgm:t>
    </dgm:pt>
    <dgm:pt modelId="{9020D367-328E-499B-8BF0-3283A71D28B4}" type="sibTrans" cxnId="{C6CF2B7C-A8D7-42BC-86EE-928113505EB5}">
      <dgm:prSet/>
      <dgm:spPr/>
      <dgm:t>
        <a:bodyPr/>
        <a:lstStyle/>
        <a:p>
          <a:endParaRPr lang="en-US"/>
        </a:p>
      </dgm:t>
    </dgm:pt>
    <dgm:pt modelId="{DFCFD353-CF26-4A84-96B9-06101861F318}">
      <dgm:prSet/>
      <dgm:spPr/>
      <dgm:t>
        <a:bodyPr/>
        <a:lstStyle/>
        <a:p>
          <a:r>
            <a:rPr lang="fr-FR"/>
            <a:t>Avec ou sans provocation</a:t>
          </a:r>
          <a:endParaRPr lang="en-US"/>
        </a:p>
      </dgm:t>
    </dgm:pt>
    <dgm:pt modelId="{7D69F210-77A3-4F85-9358-8047E63CF09B}" type="parTrans" cxnId="{A28672FB-5642-436C-BA05-352A9EA91333}">
      <dgm:prSet/>
      <dgm:spPr/>
      <dgm:t>
        <a:bodyPr/>
        <a:lstStyle/>
        <a:p>
          <a:endParaRPr lang="en-US"/>
        </a:p>
      </dgm:t>
    </dgm:pt>
    <dgm:pt modelId="{03A62638-FE1B-4685-960F-FDAF89CD87A1}" type="sibTrans" cxnId="{A28672FB-5642-436C-BA05-352A9EA91333}">
      <dgm:prSet/>
      <dgm:spPr/>
      <dgm:t>
        <a:bodyPr/>
        <a:lstStyle/>
        <a:p>
          <a:endParaRPr lang="en-US"/>
        </a:p>
      </dgm:t>
    </dgm:pt>
    <dgm:pt modelId="{0A08AE03-CABA-B249-99CE-8FAF9F3465EF}" type="pres">
      <dgm:prSet presAssocID="{B92A6871-B4CD-47F9-A2EB-E35629464B98}" presName="linear" presStyleCnt="0">
        <dgm:presLayoutVars>
          <dgm:animLvl val="lvl"/>
          <dgm:resizeHandles val="exact"/>
        </dgm:presLayoutVars>
      </dgm:prSet>
      <dgm:spPr/>
    </dgm:pt>
    <dgm:pt modelId="{FE861CCF-D7AC-6F48-9CF5-4A0E9F87887C}" type="pres">
      <dgm:prSet presAssocID="{EB8F9453-F39B-446A-AE0D-DE687C6B3AFC}" presName="parentText" presStyleLbl="node1" presStyleIdx="0" presStyleCnt="3">
        <dgm:presLayoutVars>
          <dgm:chMax val="0"/>
          <dgm:bulletEnabled val="1"/>
        </dgm:presLayoutVars>
      </dgm:prSet>
      <dgm:spPr/>
    </dgm:pt>
    <dgm:pt modelId="{6E561534-882B-2D42-B7D7-4309AEC347BB}" type="pres">
      <dgm:prSet presAssocID="{C1CEE35A-A201-4140-8466-784DA6F6F03E}" presName="spacer" presStyleCnt="0"/>
      <dgm:spPr/>
    </dgm:pt>
    <dgm:pt modelId="{F41DC354-00D4-DD46-BB45-DE5C88F089C2}" type="pres">
      <dgm:prSet presAssocID="{06221A33-35E4-4601-A5F2-D8FBC37699D7}" presName="parentText" presStyleLbl="node1" presStyleIdx="1" presStyleCnt="3">
        <dgm:presLayoutVars>
          <dgm:chMax val="0"/>
          <dgm:bulletEnabled val="1"/>
        </dgm:presLayoutVars>
      </dgm:prSet>
      <dgm:spPr/>
    </dgm:pt>
    <dgm:pt modelId="{2A93F0EF-88CD-B146-9032-8AB4C0282A35}" type="pres">
      <dgm:prSet presAssocID="{9020D367-328E-499B-8BF0-3283A71D28B4}" presName="spacer" presStyleCnt="0"/>
      <dgm:spPr/>
    </dgm:pt>
    <dgm:pt modelId="{9F9EE118-97E5-784A-BE1C-18D67CA7D821}" type="pres">
      <dgm:prSet presAssocID="{DFCFD353-CF26-4A84-96B9-06101861F318}" presName="parentText" presStyleLbl="node1" presStyleIdx="2" presStyleCnt="3">
        <dgm:presLayoutVars>
          <dgm:chMax val="0"/>
          <dgm:bulletEnabled val="1"/>
        </dgm:presLayoutVars>
      </dgm:prSet>
      <dgm:spPr/>
    </dgm:pt>
  </dgm:ptLst>
  <dgm:cxnLst>
    <dgm:cxn modelId="{170D5429-9658-D24D-B704-6265FA2BB24F}" type="presOf" srcId="{EB8F9453-F39B-446A-AE0D-DE687C6B3AFC}" destId="{FE861CCF-D7AC-6F48-9CF5-4A0E9F87887C}" srcOrd="0" destOrd="0" presId="urn:microsoft.com/office/officeart/2005/8/layout/vList2"/>
    <dgm:cxn modelId="{9097C744-1F0B-794A-814F-7110146F09A4}" type="presOf" srcId="{DFCFD353-CF26-4A84-96B9-06101861F318}" destId="{9F9EE118-97E5-784A-BE1C-18D67CA7D821}" srcOrd="0" destOrd="0" presId="urn:microsoft.com/office/officeart/2005/8/layout/vList2"/>
    <dgm:cxn modelId="{C6CF2B7C-A8D7-42BC-86EE-928113505EB5}" srcId="{B92A6871-B4CD-47F9-A2EB-E35629464B98}" destId="{06221A33-35E4-4601-A5F2-D8FBC37699D7}" srcOrd="1" destOrd="0" parTransId="{A07257B6-1FA8-4951-96E4-9589D33ED075}" sibTransId="{9020D367-328E-499B-8BF0-3283A71D28B4}"/>
    <dgm:cxn modelId="{2A7689E0-0210-3340-A828-9EB3DF5EF157}" type="presOf" srcId="{B92A6871-B4CD-47F9-A2EB-E35629464B98}" destId="{0A08AE03-CABA-B249-99CE-8FAF9F3465EF}" srcOrd="0" destOrd="0" presId="urn:microsoft.com/office/officeart/2005/8/layout/vList2"/>
    <dgm:cxn modelId="{3592C1E6-B558-4640-809C-AE833CD639FB}" srcId="{B92A6871-B4CD-47F9-A2EB-E35629464B98}" destId="{EB8F9453-F39B-446A-AE0D-DE687C6B3AFC}" srcOrd="0" destOrd="0" parTransId="{47ECC5EA-139B-4AB9-99A5-B5DA55BC6210}" sibTransId="{C1CEE35A-A201-4140-8466-784DA6F6F03E}"/>
    <dgm:cxn modelId="{C1B4F7E6-09AF-8249-B682-1C6C357EA929}" type="presOf" srcId="{06221A33-35E4-4601-A5F2-D8FBC37699D7}" destId="{F41DC354-00D4-DD46-BB45-DE5C88F089C2}" srcOrd="0" destOrd="0" presId="urn:microsoft.com/office/officeart/2005/8/layout/vList2"/>
    <dgm:cxn modelId="{A28672FB-5642-436C-BA05-352A9EA91333}" srcId="{B92A6871-B4CD-47F9-A2EB-E35629464B98}" destId="{DFCFD353-CF26-4A84-96B9-06101861F318}" srcOrd="2" destOrd="0" parTransId="{7D69F210-77A3-4F85-9358-8047E63CF09B}" sibTransId="{03A62638-FE1B-4685-960F-FDAF89CD87A1}"/>
    <dgm:cxn modelId="{562CF7AF-3C8A-044F-8EFE-5051EF133CB9}" type="presParOf" srcId="{0A08AE03-CABA-B249-99CE-8FAF9F3465EF}" destId="{FE861CCF-D7AC-6F48-9CF5-4A0E9F87887C}" srcOrd="0" destOrd="0" presId="urn:microsoft.com/office/officeart/2005/8/layout/vList2"/>
    <dgm:cxn modelId="{75976401-BCB5-4049-8BF1-B6021A6E1A93}" type="presParOf" srcId="{0A08AE03-CABA-B249-99CE-8FAF9F3465EF}" destId="{6E561534-882B-2D42-B7D7-4309AEC347BB}" srcOrd="1" destOrd="0" presId="urn:microsoft.com/office/officeart/2005/8/layout/vList2"/>
    <dgm:cxn modelId="{0E452CC2-EC05-4144-890B-767ADCAC17B2}" type="presParOf" srcId="{0A08AE03-CABA-B249-99CE-8FAF9F3465EF}" destId="{F41DC354-00D4-DD46-BB45-DE5C88F089C2}" srcOrd="2" destOrd="0" presId="urn:microsoft.com/office/officeart/2005/8/layout/vList2"/>
    <dgm:cxn modelId="{973DA720-F619-FC4E-8182-1BDB0B73137A}" type="presParOf" srcId="{0A08AE03-CABA-B249-99CE-8FAF9F3465EF}" destId="{2A93F0EF-88CD-B146-9032-8AB4C0282A35}" srcOrd="3" destOrd="0" presId="urn:microsoft.com/office/officeart/2005/8/layout/vList2"/>
    <dgm:cxn modelId="{3C49940C-8763-744F-9DB1-291384087B2C}" type="presParOf" srcId="{0A08AE03-CABA-B249-99CE-8FAF9F3465EF}" destId="{9F9EE118-97E5-784A-BE1C-18D67CA7D8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F89D3-8704-427E-9E72-1ABFEFE47C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5CAD53A-7D19-4E9D-AE2A-730D1BB2DC34}">
      <dgm:prSet/>
      <dgm:spPr/>
      <dgm:t>
        <a:bodyPr/>
        <a:lstStyle/>
        <a:p>
          <a:r>
            <a:rPr lang="fr-FR"/>
            <a:t>Début vers 8 ans, classiquement avant l</a:t>
          </a:r>
          <a:r>
            <a:rPr lang="ja-JP"/>
            <a:t>’</a:t>
          </a:r>
          <a:r>
            <a:rPr lang="fr-FR"/>
            <a:t>adolescence</a:t>
          </a:r>
          <a:endParaRPr lang="en-US"/>
        </a:p>
      </dgm:t>
    </dgm:pt>
    <dgm:pt modelId="{C8832CB0-4EBB-46EB-953F-553D96AD68DF}" type="parTrans" cxnId="{FD3B01A7-2619-4494-AFF3-4FCDAC898BD6}">
      <dgm:prSet/>
      <dgm:spPr/>
      <dgm:t>
        <a:bodyPr/>
        <a:lstStyle/>
        <a:p>
          <a:endParaRPr lang="en-US"/>
        </a:p>
      </dgm:t>
    </dgm:pt>
    <dgm:pt modelId="{4EF88916-CC84-4B36-9627-40238DE6B3F6}" type="sibTrans" cxnId="{FD3B01A7-2619-4494-AFF3-4FCDAC898BD6}">
      <dgm:prSet/>
      <dgm:spPr/>
      <dgm:t>
        <a:bodyPr/>
        <a:lstStyle/>
        <a:p>
          <a:endParaRPr lang="en-US"/>
        </a:p>
      </dgm:t>
    </dgm:pt>
    <dgm:pt modelId="{F3E7EAFC-E50F-420B-B51F-5714EF9A2DF2}">
      <dgm:prSet/>
      <dgm:spPr/>
      <dgm:t>
        <a:bodyPr/>
        <a:lstStyle/>
        <a:p>
          <a:r>
            <a:rPr lang="fr-FR"/>
            <a:t>Plus fréquent chez le garçon que la fille avant la puberté</a:t>
          </a:r>
          <a:endParaRPr lang="en-US"/>
        </a:p>
      </dgm:t>
    </dgm:pt>
    <dgm:pt modelId="{BA524CAB-CB1A-4F62-9B8D-0533EB4AB4B7}" type="parTrans" cxnId="{D779964A-77E1-4EE1-8D7F-03D2117685FD}">
      <dgm:prSet/>
      <dgm:spPr/>
      <dgm:t>
        <a:bodyPr/>
        <a:lstStyle/>
        <a:p>
          <a:endParaRPr lang="en-US"/>
        </a:p>
      </dgm:t>
    </dgm:pt>
    <dgm:pt modelId="{9D29C095-C8DA-4F54-A729-95F1618E6F98}" type="sibTrans" cxnId="{D779964A-77E1-4EE1-8D7F-03D2117685FD}">
      <dgm:prSet/>
      <dgm:spPr/>
      <dgm:t>
        <a:bodyPr/>
        <a:lstStyle/>
        <a:p>
          <a:endParaRPr lang="en-US"/>
        </a:p>
      </dgm:t>
    </dgm:pt>
    <dgm:pt modelId="{B6D91521-3644-4470-8314-62694AD4397B}">
      <dgm:prSet/>
      <dgm:spPr/>
      <dgm:t>
        <a:bodyPr/>
        <a:lstStyle/>
        <a:p>
          <a:r>
            <a:rPr lang="fr-FR"/>
            <a:t>Sex ratio: 1 après la puberté</a:t>
          </a:r>
          <a:endParaRPr lang="en-US"/>
        </a:p>
      </dgm:t>
    </dgm:pt>
    <dgm:pt modelId="{1565F7FB-16B2-4758-A003-DAD1FB690A1C}" type="parTrans" cxnId="{0268DC96-C2D9-4AEA-BFBF-978A80BE5632}">
      <dgm:prSet/>
      <dgm:spPr/>
      <dgm:t>
        <a:bodyPr/>
        <a:lstStyle/>
        <a:p>
          <a:endParaRPr lang="en-US"/>
        </a:p>
      </dgm:t>
    </dgm:pt>
    <dgm:pt modelId="{2314C47C-D877-44E7-9E10-0590F68F2A33}" type="sibTrans" cxnId="{0268DC96-C2D9-4AEA-BFBF-978A80BE5632}">
      <dgm:prSet/>
      <dgm:spPr/>
      <dgm:t>
        <a:bodyPr/>
        <a:lstStyle/>
        <a:p>
          <a:endParaRPr lang="en-US"/>
        </a:p>
      </dgm:t>
    </dgm:pt>
    <dgm:pt modelId="{419D4B89-A7FC-014A-9F82-E06D16072F17}" type="pres">
      <dgm:prSet presAssocID="{4B9F89D3-8704-427E-9E72-1ABFEFE47C6E}" presName="linear" presStyleCnt="0">
        <dgm:presLayoutVars>
          <dgm:animLvl val="lvl"/>
          <dgm:resizeHandles val="exact"/>
        </dgm:presLayoutVars>
      </dgm:prSet>
      <dgm:spPr/>
    </dgm:pt>
    <dgm:pt modelId="{E51E80F6-E4FE-3B44-9EB9-C686B58A5F49}" type="pres">
      <dgm:prSet presAssocID="{45CAD53A-7D19-4E9D-AE2A-730D1BB2DC34}" presName="parentText" presStyleLbl="node1" presStyleIdx="0" presStyleCnt="3">
        <dgm:presLayoutVars>
          <dgm:chMax val="0"/>
          <dgm:bulletEnabled val="1"/>
        </dgm:presLayoutVars>
      </dgm:prSet>
      <dgm:spPr/>
    </dgm:pt>
    <dgm:pt modelId="{06DEFB75-229D-504A-A564-DDB69AB88055}" type="pres">
      <dgm:prSet presAssocID="{4EF88916-CC84-4B36-9627-40238DE6B3F6}" presName="spacer" presStyleCnt="0"/>
      <dgm:spPr/>
    </dgm:pt>
    <dgm:pt modelId="{8AC42D19-45A0-654F-9923-6E7D64712733}" type="pres">
      <dgm:prSet presAssocID="{F3E7EAFC-E50F-420B-B51F-5714EF9A2DF2}" presName="parentText" presStyleLbl="node1" presStyleIdx="1" presStyleCnt="3">
        <dgm:presLayoutVars>
          <dgm:chMax val="0"/>
          <dgm:bulletEnabled val="1"/>
        </dgm:presLayoutVars>
      </dgm:prSet>
      <dgm:spPr/>
    </dgm:pt>
    <dgm:pt modelId="{A11EC786-E25C-A249-9AB3-C344CE6741D0}" type="pres">
      <dgm:prSet presAssocID="{9D29C095-C8DA-4F54-A729-95F1618E6F98}" presName="spacer" presStyleCnt="0"/>
      <dgm:spPr/>
    </dgm:pt>
    <dgm:pt modelId="{FE9605ED-BB95-9242-86D3-298D6EF309A7}" type="pres">
      <dgm:prSet presAssocID="{B6D91521-3644-4470-8314-62694AD4397B}" presName="parentText" presStyleLbl="node1" presStyleIdx="2" presStyleCnt="3">
        <dgm:presLayoutVars>
          <dgm:chMax val="0"/>
          <dgm:bulletEnabled val="1"/>
        </dgm:presLayoutVars>
      </dgm:prSet>
      <dgm:spPr/>
    </dgm:pt>
  </dgm:ptLst>
  <dgm:cxnLst>
    <dgm:cxn modelId="{8D47AD2B-BA38-434F-A0A0-7EDAE740A87E}" type="presOf" srcId="{4B9F89D3-8704-427E-9E72-1ABFEFE47C6E}" destId="{419D4B89-A7FC-014A-9F82-E06D16072F17}" srcOrd="0" destOrd="0" presId="urn:microsoft.com/office/officeart/2005/8/layout/vList2"/>
    <dgm:cxn modelId="{1FD28047-10F2-8548-B6BE-75FEFFEC8BAD}" type="presOf" srcId="{B6D91521-3644-4470-8314-62694AD4397B}" destId="{FE9605ED-BB95-9242-86D3-298D6EF309A7}" srcOrd="0" destOrd="0" presId="urn:microsoft.com/office/officeart/2005/8/layout/vList2"/>
    <dgm:cxn modelId="{D779964A-77E1-4EE1-8D7F-03D2117685FD}" srcId="{4B9F89D3-8704-427E-9E72-1ABFEFE47C6E}" destId="{F3E7EAFC-E50F-420B-B51F-5714EF9A2DF2}" srcOrd="1" destOrd="0" parTransId="{BA524CAB-CB1A-4F62-9B8D-0533EB4AB4B7}" sibTransId="{9D29C095-C8DA-4F54-A729-95F1618E6F98}"/>
    <dgm:cxn modelId="{FAB9DC4D-A0B8-F249-A58F-B638EB3D21F6}" type="presOf" srcId="{45CAD53A-7D19-4E9D-AE2A-730D1BB2DC34}" destId="{E51E80F6-E4FE-3B44-9EB9-C686B58A5F49}" srcOrd="0" destOrd="0" presId="urn:microsoft.com/office/officeart/2005/8/layout/vList2"/>
    <dgm:cxn modelId="{0268DC96-C2D9-4AEA-BFBF-978A80BE5632}" srcId="{4B9F89D3-8704-427E-9E72-1ABFEFE47C6E}" destId="{B6D91521-3644-4470-8314-62694AD4397B}" srcOrd="2" destOrd="0" parTransId="{1565F7FB-16B2-4758-A003-DAD1FB690A1C}" sibTransId="{2314C47C-D877-44E7-9E10-0590F68F2A33}"/>
    <dgm:cxn modelId="{FD3B01A7-2619-4494-AFF3-4FCDAC898BD6}" srcId="{4B9F89D3-8704-427E-9E72-1ABFEFE47C6E}" destId="{45CAD53A-7D19-4E9D-AE2A-730D1BB2DC34}" srcOrd="0" destOrd="0" parTransId="{C8832CB0-4EBB-46EB-953F-553D96AD68DF}" sibTransId="{4EF88916-CC84-4B36-9627-40238DE6B3F6}"/>
    <dgm:cxn modelId="{0D8C59F6-4C4C-2944-BF79-DBD944E4CA6A}" type="presOf" srcId="{F3E7EAFC-E50F-420B-B51F-5714EF9A2DF2}" destId="{8AC42D19-45A0-654F-9923-6E7D64712733}" srcOrd="0" destOrd="0" presId="urn:microsoft.com/office/officeart/2005/8/layout/vList2"/>
    <dgm:cxn modelId="{4E3A6AD1-55A4-EA44-8F46-8B2AFB458027}" type="presParOf" srcId="{419D4B89-A7FC-014A-9F82-E06D16072F17}" destId="{E51E80F6-E4FE-3B44-9EB9-C686B58A5F49}" srcOrd="0" destOrd="0" presId="urn:microsoft.com/office/officeart/2005/8/layout/vList2"/>
    <dgm:cxn modelId="{2E1485CD-756C-FC47-B636-00E15C6BDF57}" type="presParOf" srcId="{419D4B89-A7FC-014A-9F82-E06D16072F17}" destId="{06DEFB75-229D-504A-A564-DDB69AB88055}" srcOrd="1" destOrd="0" presId="urn:microsoft.com/office/officeart/2005/8/layout/vList2"/>
    <dgm:cxn modelId="{59C867ED-219F-D44D-9FF4-EA6D84A4925B}" type="presParOf" srcId="{419D4B89-A7FC-014A-9F82-E06D16072F17}" destId="{8AC42D19-45A0-654F-9923-6E7D64712733}" srcOrd="2" destOrd="0" presId="urn:microsoft.com/office/officeart/2005/8/layout/vList2"/>
    <dgm:cxn modelId="{6A785C18-FA92-5447-B945-2D60FACC0F1B}" type="presParOf" srcId="{419D4B89-A7FC-014A-9F82-E06D16072F17}" destId="{A11EC786-E25C-A249-9AB3-C344CE6741D0}" srcOrd="3" destOrd="0" presId="urn:microsoft.com/office/officeart/2005/8/layout/vList2"/>
    <dgm:cxn modelId="{F50B8BC5-E487-E54B-8D10-E485186FBF79}" type="presParOf" srcId="{419D4B89-A7FC-014A-9F82-E06D16072F17}" destId="{FE9605ED-BB95-9242-86D3-298D6EF309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7B76C4-5B60-4FD7-AC24-AC2053FCD5E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C1E747-5C1B-4401-BE19-AD3D439B0DC4}">
      <dgm:prSet/>
      <dgm:spPr/>
      <dgm:t>
        <a:bodyPr/>
        <a:lstStyle/>
        <a:p>
          <a:r>
            <a:rPr lang="fr-FR"/>
            <a:t>Favorable dans 25% des cas</a:t>
          </a:r>
          <a:endParaRPr lang="en-US"/>
        </a:p>
      </dgm:t>
    </dgm:pt>
    <dgm:pt modelId="{424A20EA-EA42-470C-9F9F-A7E9C84D13C9}" type="parTrans" cxnId="{B078FC2D-0B66-4243-AB32-FF0C19F00C83}">
      <dgm:prSet/>
      <dgm:spPr/>
      <dgm:t>
        <a:bodyPr/>
        <a:lstStyle/>
        <a:p>
          <a:endParaRPr lang="en-US"/>
        </a:p>
      </dgm:t>
    </dgm:pt>
    <dgm:pt modelId="{BCB651A3-5F04-4B05-A66E-8C5475E09FFC}" type="sibTrans" cxnId="{B078FC2D-0B66-4243-AB32-FF0C19F00C83}">
      <dgm:prSet/>
      <dgm:spPr/>
      <dgm:t>
        <a:bodyPr/>
        <a:lstStyle/>
        <a:p>
          <a:endParaRPr lang="en-US"/>
        </a:p>
      </dgm:t>
    </dgm:pt>
    <dgm:pt modelId="{D47E4A74-7B6C-40F7-BD96-D78585CBB51C}">
      <dgm:prSet/>
      <dgm:spPr/>
      <dgm:t>
        <a:bodyPr/>
        <a:lstStyle/>
        <a:p>
          <a:r>
            <a:rPr lang="fr-FR"/>
            <a:t>Stabilisation possible</a:t>
          </a:r>
          <a:endParaRPr lang="en-US"/>
        </a:p>
      </dgm:t>
    </dgm:pt>
    <dgm:pt modelId="{0D5D6580-034A-4D04-B0B1-4D6EFD5D8DB2}" type="parTrans" cxnId="{EE81419E-777C-4958-B68F-94481D660E75}">
      <dgm:prSet/>
      <dgm:spPr/>
      <dgm:t>
        <a:bodyPr/>
        <a:lstStyle/>
        <a:p>
          <a:endParaRPr lang="en-US"/>
        </a:p>
      </dgm:t>
    </dgm:pt>
    <dgm:pt modelId="{52372688-D861-49D8-8219-EB1CA66360F7}" type="sibTrans" cxnId="{EE81419E-777C-4958-B68F-94481D660E75}">
      <dgm:prSet/>
      <dgm:spPr/>
      <dgm:t>
        <a:bodyPr/>
        <a:lstStyle/>
        <a:p>
          <a:endParaRPr lang="en-US"/>
        </a:p>
      </dgm:t>
    </dgm:pt>
    <dgm:pt modelId="{1A20A251-E8FD-4605-8F87-B833B602ED4F}">
      <dgm:prSet/>
      <dgm:spPr/>
      <dgm:t>
        <a:bodyPr/>
        <a:lstStyle/>
        <a:p>
          <a:r>
            <a:rPr lang="fr-FR"/>
            <a:t>Evolution vers le trouble des conduites, et les conduites addictives, personnalité antisociale</a:t>
          </a:r>
          <a:endParaRPr lang="en-US"/>
        </a:p>
      </dgm:t>
    </dgm:pt>
    <dgm:pt modelId="{1550255B-3973-415A-B61B-C30D51DC8BE4}" type="parTrans" cxnId="{A4E4C6A7-2E44-4AD4-8CCC-980B9F1A22DF}">
      <dgm:prSet/>
      <dgm:spPr/>
      <dgm:t>
        <a:bodyPr/>
        <a:lstStyle/>
        <a:p>
          <a:endParaRPr lang="en-US"/>
        </a:p>
      </dgm:t>
    </dgm:pt>
    <dgm:pt modelId="{A1AA295E-6440-4B95-B0A0-6D9D757DF93D}" type="sibTrans" cxnId="{A4E4C6A7-2E44-4AD4-8CCC-980B9F1A22DF}">
      <dgm:prSet/>
      <dgm:spPr/>
      <dgm:t>
        <a:bodyPr/>
        <a:lstStyle/>
        <a:p>
          <a:endParaRPr lang="en-US"/>
        </a:p>
      </dgm:t>
    </dgm:pt>
    <dgm:pt modelId="{FED2D999-94DF-449D-9CA9-1103FB62F755}">
      <dgm:prSet/>
      <dgm:spPr/>
      <dgm:t>
        <a:bodyPr/>
        <a:lstStyle/>
        <a:p>
          <a:r>
            <a:rPr lang="fr-FR"/>
            <a:t>Comorbidité fréquente: TDAH</a:t>
          </a:r>
          <a:endParaRPr lang="en-US"/>
        </a:p>
      </dgm:t>
    </dgm:pt>
    <dgm:pt modelId="{DDD834D6-FB11-4C4D-B297-55046FFAFAC2}" type="parTrans" cxnId="{6B9AC21D-5D7F-4CCE-9367-465C7402CCDA}">
      <dgm:prSet/>
      <dgm:spPr/>
      <dgm:t>
        <a:bodyPr/>
        <a:lstStyle/>
        <a:p>
          <a:endParaRPr lang="en-US"/>
        </a:p>
      </dgm:t>
    </dgm:pt>
    <dgm:pt modelId="{1A272035-4964-4F7F-8757-2A79E7D61B3E}" type="sibTrans" cxnId="{6B9AC21D-5D7F-4CCE-9367-465C7402CCDA}">
      <dgm:prSet/>
      <dgm:spPr/>
      <dgm:t>
        <a:bodyPr/>
        <a:lstStyle/>
        <a:p>
          <a:endParaRPr lang="en-US"/>
        </a:p>
      </dgm:t>
    </dgm:pt>
    <dgm:pt modelId="{38795738-D2B2-48B1-98DF-15EEC9CB652E}" type="pres">
      <dgm:prSet presAssocID="{867B76C4-5B60-4FD7-AC24-AC2053FCD5E6}" presName="root" presStyleCnt="0">
        <dgm:presLayoutVars>
          <dgm:dir/>
          <dgm:resizeHandles val="exact"/>
        </dgm:presLayoutVars>
      </dgm:prSet>
      <dgm:spPr/>
    </dgm:pt>
    <dgm:pt modelId="{FC707524-389C-47E2-98E9-89603EF4649B}" type="pres">
      <dgm:prSet presAssocID="{6AC1E747-5C1B-4401-BE19-AD3D439B0DC4}" presName="compNode" presStyleCnt="0"/>
      <dgm:spPr/>
    </dgm:pt>
    <dgm:pt modelId="{A31E17A0-7ABF-4AA5-B9F4-A2F0FC191738}" type="pres">
      <dgm:prSet presAssocID="{6AC1E747-5C1B-4401-BE19-AD3D439B0DC4}" presName="bgRect" presStyleLbl="bgShp" presStyleIdx="0" presStyleCnt="4"/>
      <dgm:spPr/>
    </dgm:pt>
    <dgm:pt modelId="{1EA31B6C-20B9-4501-812D-EAB008C61B04}" type="pres">
      <dgm:prSet presAssocID="{6AC1E747-5C1B-4401-BE19-AD3D439B0DC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E742A036-7035-43ED-A1BC-8E21C9FF2692}" type="pres">
      <dgm:prSet presAssocID="{6AC1E747-5C1B-4401-BE19-AD3D439B0DC4}" presName="spaceRect" presStyleCnt="0"/>
      <dgm:spPr/>
    </dgm:pt>
    <dgm:pt modelId="{D718464C-7E3C-441C-BB8D-2AED89381406}" type="pres">
      <dgm:prSet presAssocID="{6AC1E747-5C1B-4401-BE19-AD3D439B0DC4}" presName="parTx" presStyleLbl="revTx" presStyleIdx="0" presStyleCnt="4">
        <dgm:presLayoutVars>
          <dgm:chMax val="0"/>
          <dgm:chPref val="0"/>
        </dgm:presLayoutVars>
      </dgm:prSet>
      <dgm:spPr/>
    </dgm:pt>
    <dgm:pt modelId="{80E39412-3527-4DEF-8EFD-89C212F16C16}" type="pres">
      <dgm:prSet presAssocID="{BCB651A3-5F04-4B05-A66E-8C5475E09FFC}" presName="sibTrans" presStyleCnt="0"/>
      <dgm:spPr/>
    </dgm:pt>
    <dgm:pt modelId="{F78516D9-7E65-48D1-89F8-1A7F27C3E1EF}" type="pres">
      <dgm:prSet presAssocID="{D47E4A74-7B6C-40F7-BD96-D78585CBB51C}" presName="compNode" presStyleCnt="0"/>
      <dgm:spPr/>
    </dgm:pt>
    <dgm:pt modelId="{48611153-F5E7-4B92-8A40-5604140C51F0}" type="pres">
      <dgm:prSet presAssocID="{D47E4A74-7B6C-40F7-BD96-D78585CBB51C}" presName="bgRect" presStyleLbl="bgShp" presStyleIdx="1" presStyleCnt="4"/>
      <dgm:spPr/>
    </dgm:pt>
    <dgm:pt modelId="{83EC08EB-5003-4646-8624-18B095273560}" type="pres">
      <dgm:prSet presAssocID="{D47E4A74-7B6C-40F7-BD96-D78585CBB5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47231CAA-33BB-4B01-BE9E-D4E1234C33F5}" type="pres">
      <dgm:prSet presAssocID="{D47E4A74-7B6C-40F7-BD96-D78585CBB51C}" presName="spaceRect" presStyleCnt="0"/>
      <dgm:spPr/>
    </dgm:pt>
    <dgm:pt modelId="{FD4670DD-2DA4-46C4-9836-1B69018F9300}" type="pres">
      <dgm:prSet presAssocID="{D47E4A74-7B6C-40F7-BD96-D78585CBB51C}" presName="parTx" presStyleLbl="revTx" presStyleIdx="1" presStyleCnt="4">
        <dgm:presLayoutVars>
          <dgm:chMax val="0"/>
          <dgm:chPref val="0"/>
        </dgm:presLayoutVars>
      </dgm:prSet>
      <dgm:spPr/>
    </dgm:pt>
    <dgm:pt modelId="{9BA2754C-B7C2-4A50-B04A-57148936FBB4}" type="pres">
      <dgm:prSet presAssocID="{52372688-D861-49D8-8219-EB1CA66360F7}" presName="sibTrans" presStyleCnt="0"/>
      <dgm:spPr/>
    </dgm:pt>
    <dgm:pt modelId="{6D7861B5-4D30-4371-9114-B31EF7B0B89B}" type="pres">
      <dgm:prSet presAssocID="{1A20A251-E8FD-4605-8F87-B833B602ED4F}" presName="compNode" presStyleCnt="0"/>
      <dgm:spPr/>
    </dgm:pt>
    <dgm:pt modelId="{7D9E8690-4250-4EEB-9D1A-7AC7AE6BDE31}" type="pres">
      <dgm:prSet presAssocID="{1A20A251-E8FD-4605-8F87-B833B602ED4F}" presName="bgRect" presStyleLbl="bgShp" presStyleIdx="2" presStyleCnt="4"/>
      <dgm:spPr/>
    </dgm:pt>
    <dgm:pt modelId="{2012F6B4-8178-4372-9AD3-6F778A411366}" type="pres">
      <dgm:prSet presAssocID="{1A20A251-E8FD-4605-8F87-B833B602ED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450FB389-33FB-442A-AE7F-22D04B25F641}" type="pres">
      <dgm:prSet presAssocID="{1A20A251-E8FD-4605-8F87-B833B602ED4F}" presName="spaceRect" presStyleCnt="0"/>
      <dgm:spPr/>
    </dgm:pt>
    <dgm:pt modelId="{72C4BE6B-B006-47B0-A3F1-78E6D93BA480}" type="pres">
      <dgm:prSet presAssocID="{1A20A251-E8FD-4605-8F87-B833B602ED4F}" presName="parTx" presStyleLbl="revTx" presStyleIdx="2" presStyleCnt="4">
        <dgm:presLayoutVars>
          <dgm:chMax val="0"/>
          <dgm:chPref val="0"/>
        </dgm:presLayoutVars>
      </dgm:prSet>
      <dgm:spPr/>
    </dgm:pt>
    <dgm:pt modelId="{EBD0E0DB-B3C3-4656-AC31-CE25F4AA0890}" type="pres">
      <dgm:prSet presAssocID="{A1AA295E-6440-4B95-B0A0-6D9D757DF93D}" presName="sibTrans" presStyleCnt="0"/>
      <dgm:spPr/>
    </dgm:pt>
    <dgm:pt modelId="{A1CC9B45-41E7-4DA6-B34C-73AD8CE32CF7}" type="pres">
      <dgm:prSet presAssocID="{FED2D999-94DF-449D-9CA9-1103FB62F755}" presName="compNode" presStyleCnt="0"/>
      <dgm:spPr/>
    </dgm:pt>
    <dgm:pt modelId="{A3278409-5616-4127-B8D4-E0CAC08582E7}" type="pres">
      <dgm:prSet presAssocID="{FED2D999-94DF-449D-9CA9-1103FB62F755}" presName="bgRect" presStyleLbl="bgShp" presStyleIdx="3" presStyleCnt="4"/>
      <dgm:spPr/>
    </dgm:pt>
    <dgm:pt modelId="{B075BA1A-0E48-4EE5-BE6F-DEC3E2F693DF}" type="pres">
      <dgm:prSet presAssocID="{FED2D999-94DF-449D-9CA9-1103FB62F75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erveau"/>
        </a:ext>
      </dgm:extLst>
    </dgm:pt>
    <dgm:pt modelId="{D5CEB9CD-6F3D-4565-AE68-853B28E367EC}" type="pres">
      <dgm:prSet presAssocID="{FED2D999-94DF-449D-9CA9-1103FB62F755}" presName="spaceRect" presStyleCnt="0"/>
      <dgm:spPr/>
    </dgm:pt>
    <dgm:pt modelId="{41CD8A7C-2216-479D-B587-7293EEBF20AD}" type="pres">
      <dgm:prSet presAssocID="{FED2D999-94DF-449D-9CA9-1103FB62F755}" presName="parTx" presStyleLbl="revTx" presStyleIdx="3" presStyleCnt="4">
        <dgm:presLayoutVars>
          <dgm:chMax val="0"/>
          <dgm:chPref val="0"/>
        </dgm:presLayoutVars>
      </dgm:prSet>
      <dgm:spPr/>
    </dgm:pt>
  </dgm:ptLst>
  <dgm:cxnLst>
    <dgm:cxn modelId="{6B9AC21D-5D7F-4CCE-9367-465C7402CCDA}" srcId="{867B76C4-5B60-4FD7-AC24-AC2053FCD5E6}" destId="{FED2D999-94DF-449D-9CA9-1103FB62F755}" srcOrd="3" destOrd="0" parTransId="{DDD834D6-FB11-4C4D-B297-55046FFAFAC2}" sibTransId="{1A272035-4964-4F7F-8757-2A79E7D61B3E}"/>
    <dgm:cxn modelId="{B078FC2D-0B66-4243-AB32-FF0C19F00C83}" srcId="{867B76C4-5B60-4FD7-AC24-AC2053FCD5E6}" destId="{6AC1E747-5C1B-4401-BE19-AD3D439B0DC4}" srcOrd="0" destOrd="0" parTransId="{424A20EA-EA42-470C-9F9F-A7E9C84D13C9}" sibTransId="{BCB651A3-5F04-4B05-A66E-8C5475E09FFC}"/>
    <dgm:cxn modelId="{90FB5E58-3970-4E72-93E5-676BC8AAFB33}" type="presOf" srcId="{867B76C4-5B60-4FD7-AC24-AC2053FCD5E6}" destId="{38795738-D2B2-48B1-98DF-15EEC9CB652E}" srcOrd="0" destOrd="0" presId="urn:microsoft.com/office/officeart/2018/2/layout/IconVerticalSolidList"/>
    <dgm:cxn modelId="{715C8E5D-41E0-4230-A6E9-9F89A092FD5C}" type="presOf" srcId="{FED2D999-94DF-449D-9CA9-1103FB62F755}" destId="{41CD8A7C-2216-479D-B587-7293EEBF20AD}" srcOrd="0" destOrd="0" presId="urn:microsoft.com/office/officeart/2018/2/layout/IconVerticalSolidList"/>
    <dgm:cxn modelId="{0A539D61-82AD-4FDC-9670-653993DF229A}" type="presOf" srcId="{6AC1E747-5C1B-4401-BE19-AD3D439B0DC4}" destId="{D718464C-7E3C-441C-BB8D-2AED89381406}" srcOrd="0" destOrd="0" presId="urn:microsoft.com/office/officeart/2018/2/layout/IconVerticalSolidList"/>
    <dgm:cxn modelId="{EE81419E-777C-4958-B68F-94481D660E75}" srcId="{867B76C4-5B60-4FD7-AC24-AC2053FCD5E6}" destId="{D47E4A74-7B6C-40F7-BD96-D78585CBB51C}" srcOrd="1" destOrd="0" parTransId="{0D5D6580-034A-4D04-B0B1-4D6EFD5D8DB2}" sibTransId="{52372688-D861-49D8-8219-EB1CA66360F7}"/>
    <dgm:cxn modelId="{A4E4C6A7-2E44-4AD4-8CCC-980B9F1A22DF}" srcId="{867B76C4-5B60-4FD7-AC24-AC2053FCD5E6}" destId="{1A20A251-E8FD-4605-8F87-B833B602ED4F}" srcOrd="2" destOrd="0" parTransId="{1550255B-3973-415A-B61B-C30D51DC8BE4}" sibTransId="{A1AA295E-6440-4B95-B0A0-6D9D757DF93D}"/>
    <dgm:cxn modelId="{C005AFAB-A3E1-46B2-947E-1879EEA2BD7A}" type="presOf" srcId="{1A20A251-E8FD-4605-8F87-B833B602ED4F}" destId="{72C4BE6B-B006-47B0-A3F1-78E6D93BA480}" srcOrd="0" destOrd="0" presId="urn:microsoft.com/office/officeart/2018/2/layout/IconVerticalSolidList"/>
    <dgm:cxn modelId="{D8C987E3-69AE-4DC9-98E9-C3818D8F5A50}" type="presOf" srcId="{D47E4A74-7B6C-40F7-BD96-D78585CBB51C}" destId="{FD4670DD-2DA4-46C4-9836-1B69018F9300}" srcOrd="0" destOrd="0" presId="urn:microsoft.com/office/officeart/2018/2/layout/IconVerticalSolidList"/>
    <dgm:cxn modelId="{3C9E71A7-ECF7-4679-B416-69FF33D75ACC}" type="presParOf" srcId="{38795738-D2B2-48B1-98DF-15EEC9CB652E}" destId="{FC707524-389C-47E2-98E9-89603EF4649B}" srcOrd="0" destOrd="0" presId="urn:microsoft.com/office/officeart/2018/2/layout/IconVerticalSolidList"/>
    <dgm:cxn modelId="{5B093A05-7946-4D42-AFB0-98402EF98B19}" type="presParOf" srcId="{FC707524-389C-47E2-98E9-89603EF4649B}" destId="{A31E17A0-7ABF-4AA5-B9F4-A2F0FC191738}" srcOrd="0" destOrd="0" presId="urn:microsoft.com/office/officeart/2018/2/layout/IconVerticalSolidList"/>
    <dgm:cxn modelId="{06F174C2-7085-4590-8FC2-A94646D90FDC}" type="presParOf" srcId="{FC707524-389C-47E2-98E9-89603EF4649B}" destId="{1EA31B6C-20B9-4501-812D-EAB008C61B04}" srcOrd="1" destOrd="0" presId="urn:microsoft.com/office/officeart/2018/2/layout/IconVerticalSolidList"/>
    <dgm:cxn modelId="{1B547B3A-7335-473D-93B0-10766D46A072}" type="presParOf" srcId="{FC707524-389C-47E2-98E9-89603EF4649B}" destId="{E742A036-7035-43ED-A1BC-8E21C9FF2692}" srcOrd="2" destOrd="0" presId="urn:microsoft.com/office/officeart/2018/2/layout/IconVerticalSolidList"/>
    <dgm:cxn modelId="{9DE952BF-D2C4-4EFD-8F7D-FD86BCE1A0A2}" type="presParOf" srcId="{FC707524-389C-47E2-98E9-89603EF4649B}" destId="{D718464C-7E3C-441C-BB8D-2AED89381406}" srcOrd="3" destOrd="0" presId="urn:microsoft.com/office/officeart/2018/2/layout/IconVerticalSolidList"/>
    <dgm:cxn modelId="{F9010DA9-A272-40B2-8197-35A2D5DDD3B9}" type="presParOf" srcId="{38795738-D2B2-48B1-98DF-15EEC9CB652E}" destId="{80E39412-3527-4DEF-8EFD-89C212F16C16}" srcOrd="1" destOrd="0" presId="urn:microsoft.com/office/officeart/2018/2/layout/IconVerticalSolidList"/>
    <dgm:cxn modelId="{FBB73DCE-030E-475F-9584-9D057BA77445}" type="presParOf" srcId="{38795738-D2B2-48B1-98DF-15EEC9CB652E}" destId="{F78516D9-7E65-48D1-89F8-1A7F27C3E1EF}" srcOrd="2" destOrd="0" presId="urn:microsoft.com/office/officeart/2018/2/layout/IconVerticalSolidList"/>
    <dgm:cxn modelId="{618E3855-A88D-4012-AF04-B1A604AF40A7}" type="presParOf" srcId="{F78516D9-7E65-48D1-89F8-1A7F27C3E1EF}" destId="{48611153-F5E7-4B92-8A40-5604140C51F0}" srcOrd="0" destOrd="0" presId="urn:microsoft.com/office/officeart/2018/2/layout/IconVerticalSolidList"/>
    <dgm:cxn modelId="{5A153EFA-BF03-4FCE-8582-21A8D6D04FBA}" type="presParOf" srcId="{F78516D9-7E65-48D1-89F8-1A7F27C3E1EF}" destId="{83EC08EB-5003-4646-8624-18B095273560}" srcOrd="1" destOrd="0" presId="urn:microsoft.com/office/officeart/2018/2/layout/IconVerticalSolidList"/>
    <dgm:cxn modelId="{6DB61553-BE76-4655-A4A9-DFAA6457ACE8}" type="presParOf" srcId="{F78516D9-7E65-48D1-89F8-1A7F27C3E1EF}" destId="{47231CAA-33BB-4B01-BE9E-D4E1234C33F5}" srcOrd="2" destOrd="0" presId="urn:microsoft.com/office/officeart/2018/2/layout/IconVerticalSolidList"/>
    <dgm:cxn modelId="{F0F67A00-90F0-47D1-B618-EE73EBE76AF6}" type="presParOf" srcId="{F78516D9-7E65-48D1-89F8-1A7F27C3E1EF}" destId="{FD4670DD-2DA4-46C4-9836-1B69018F9300}" srcOrd="3" destOrd="0" presId="urn:microsoft.com/office/officeart/2018/2/layout/IconVerticalSolidList"/>
    <dgm:cxn modelId="{9F7CEF7E-861E-42E3-8B12-EF618AD14BDE}" type="presParOf" srcId="{38795738-D2B2-48B1-98DF-15EEC9CB652E}" destId="{9BA2754C-B7C2-4A50-B04A-57148936FBB4}" srcOrd="3" destOrd="0" presId="urn:microsoft.com/office/officeart/2018/2/layout/IconVerticalSolidList"/>
    <dgm:cxn modelId="{77BD76CA-2757-48D1-96AF-4E02D4E3875D}" type="presParOf" srcId="{38795738-D2B2-48B1-98DF-15EEC9CB652E}" destId="{6D7861B5-4D30-4371-9114-B31EF7B0B89B}" srcOrd="4" destOrd="0" presId="urn:microsoft.com/office/officeart/2018/2/layout/IconVerticalSolidList"/>
    <dgm:cxn modelId="{3712CF64-0F0B-4DCE-9524-45EDDCCFF2A5}" type="presParOf" srcId="{6D7861B5-4D30-4371-9114-B31EF7B0B89B}" destId="{7D9E8690-4250-4EEB-9D1A-7AC7AE6BDE31}" srcOrd="0" destOrd="0" presId="urn:microsoft.com/office/officeart/2018/2/layout/IconVerticalSolidList"/>
    <dgm:cxn modelId="{028937E1-BA04-4C71-B74A-EE16E1AF2AAC}" type="presParOf" srcId="{6D7861B5-4D30-4371-9114-B31EF7B0B89B}" destId="{2012F6B4-8178-4372-9AD3-6F778A411366}" srcOrd="1" destOrd="0" presId="urn:microsoft.com/office/officeart/2018/2/layout/IconVerticalSolidList"/>
    <dgm:cxn modelId="{347DBE6C-ABB7-432C-BB4B-F7FC9984BDCE}" type="presParOf" srcId="{6D7861B5-4D30-4371-9114-B31EF7B0B89B}" destId="{450FB389-33FB-442A-AE7F-22D04B25F641}" srcOrd="2" destOrd="0" presId="urn:microsoft.com/office/officeart/2018/2/layout/IconVerticalSolidList"/>
    <dgm:cxn modelId="{63AFC691-FFF6-4919-A8BC-C4DB971262AE}" type="presParOf" srcId="{6D7861B5-4D30-4371-9114-B31EF7B0B89B}" destId="{72C4BE6B-B006-47B0-A3F1-78E6D93BA480}" srcOrd="3" destOrd="0" presId="urn:microsoft.com/office/officeart/2018/2/layout/IconVerticalSolidList"/>
    <dgm:cxn modelId="{D5CDDF3C-0F81-4012-BE26-7545D2C78D7E}" type="presParOf" srcId="{38795738-D2B2-48B1-98DF-15EEC9CB652E}" destId="{EBD0E0DB-B3C3-4656-AC31-CE25F4AA0890}" srcOrd="5" destOrd="0" presId="urn:microsoft.com/office/officeart/2018/2/layout/IconVerticalSolidList"/>
    <dgm:cxn modelId="{9BDB9B2D-C548-44CE-B963-5AE7866C49FF}" type="presParOf" srcId="{38795738-D2B2-48B1-98DF-15EEC9CB652E}" destId="{A1CC9B45-41E7-4DA6-B34C-73AD8CE32CF7}" srcOrd="6" destOrd="0" presId="urn:microsoft.com/office/officeart/2018/2/layout/IconVerticalSolidList"/>
    <dgm:cxn modelId="{BEDD3CBB-DEA6-4990-824D-5BC8D23475DC}" type="presParOf" srcId="{A1CC9B45-41E7-4DA6-B34C-73AD8CE32CF7}" destId="{A3278409-5616-4127-B8D4-E0CAC08582E7}" srcOrd="0" destOrd="0" presId="urn:microsoft.com/office/officeart/2018/2/layout/IconVerticalSolidList"/>
    <dgm:cxn modelId="{8AB09BE0-AE77-4178-802C-C4F44500A29D}" type="presParOf" srcId="{A1CC9B45-41E7-4DA6-B34C-73AD8CE32CF7}" destId="{B075BA1A-0E48-4EE5-BE6F-DEC3E2F693DF}" srcOrd="1" destOrd="0" presId="urn:microsoft.com/office/officeart/2018/2/layout/IconVerticalSolidList"/>
    <dgm:cxn modelId="{96EF5BBC-B7AB-4CAC-8457-8AE70AECC5DE}" type="presParOf" srcId="{A1CC9B45-41E7-4DA6-B34C-73AD8CE32CF7}" destId="{D5CEB9CD-6F3D-4565-AE68-853B28E367EC}" srcOrd="2" destOrd="0" presId="urn:microsoft.com/office/officeart/2018/2/layout/IconVerticalSolidList"/>
    <dgm:cxn modelId="{2ADA80E0-DF92-4149-B6C6-C70F1950B791}" type="presParOf" srcId="{A1CC9B45-41E7-4DA6-B34C-73AD8CE32CF7}" destId="{41CD8A7C-2216-479D-B587-7293EEBF20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9C6C8A-3164-4808-A212-28822EA4106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C81088-4B01-4337-B397-F8271680F20F}">
      <dgm:prSet/>
      <dgm:spPr/>
      <dgm:t>
        <a:bodyPr/>
        <a:lstStyle/>
        <a:p>
          <a:r>
            <a:rPr lang="fr-FR"/>
            <a:t>Insécurité face à l’autorité</a:t>
          </a:r>
          <a:endParaRPr lang="en-US"/>
        </a:p>
      </dgm:t>
    </dgm:pt>
    <dgm:pt modelId="{DEB31F27-9F41-488E-B4A3-4DC220A20D4A}" type="parTrans" cxnId="{3BE68845-3B25-48BE-BED1-5B36D452692B}">
      <dgm:prSet/>
      <dgm:spPr/>
      <dgm:t>
        <a:bodyPr/>
        <a:lstStyle/>
        <a:p>
          <a:endParaRPr lang="en-US"/>
        </a:p>
      </dgm:t>
    </dgm:pt>
    <dgm:pt modelId="{3992B7E3-4DB7-4EE7-9629-8432DC2BF9E9}" type="sibTrans" cxnId="{3BE68845-3B25-48BE-BED1-5B36D452692B}">
      <dgm:prSet/>
      <dgm:spPr/>
      <dgm:t>
        <a:bodyPr/>
        <a:lstStyle/>
        <a:p>
          <a:endParaRPr lang="en-US"/>
        </a:p>
      </dgm:t>
    </dgm:pt>
    <dgm:pt modelId="{794ABD19-A50E-4345-9AE4-BE0028BD6365}">
      <dgm:prSet/>
      <dgm:spPr/>
      <dgm:t>
        <a:bodyPr/>
        <a:lstStyle/>
        <a:p>
          <a:r>
            <a:rPr lang="fr-FR"/>
            <a:t>Fragilité de l’estime de soi</a:t>
          </a:r>
          <a:endParaRPr lang="en-US"/>
        </a:p>
      </dgm:t>
    </dgm:pt>
    <dgm:pt modelId="{CAB428A9-48E2-4311-BC31-2A2889852E05}" type="parTrans" cxnId="{C05E9D69-6D73-4ABC-B26F-9C7A4B3BB8DA}">
      <dgm:prSet/>
      <dgm:spPr/>
      <dgm:t>
        <a:bodyPr/>
        <a:lstStyle/>
        <a:p>
          <a:endParaRPr lang="en-US"/>
        </a:p>
      </dgm:t>
    </dgm:pt>
    <dgm:pt modelId="{4B2D1D76-6375-40D2-ABE8-BA4D3C37D78F}" type="sibTrans" cxnId="{C05E9D69-6D73-4ABC-B26F-9C7A4B3BB8DA}">
      <dgm:prSet/>
      <dgm:spPr/>
      <dgm:t>
        <a:bodyPr/>
        <a:lstStyle/>
        <a:p>
          <a:endParaRPr lang="en-US"/>
        </a:p>
      </dgm:t>
    </dgm:pt>
    <dgm:pt modelId="{11C6B09C-4C30-425B-9CED-F48827AD177E}">
      <dgm:prSet/>
      <dgm:spPr/>
      <dgm:t>
        <a:bodyPr/>
        <a:lstStyle/>
        <a:p>
          <a:r>
            <a:rPr lang="fr-FR"/>
            <a:t>Hypothèse neurodéveloppementale??</a:t>
          </a:r>
          <a:endParaRPr lang="en-US"/>
        </a:p>
      </dgm:t>
    </dgm:pt>
    <dgm:pt modelId="{79115F7A-7B55-4BD5-8EFD-64DEAF209203}" type="parTrans" cxnId="{A732B99B-CB8C-44B6-B464-30A807B9DA35}">
      <dgm:prSet/>
      <dgm:spPr/>
      <dgm:t>
        <a:bodyPr/>
        <a:lstStyle/>
        <a:p>
          <a:endParaRPr lang="en-US"/>
        </a:p>
      </dgm:t>
    </dgm:pt>
    <dgm:pt modelId="{C7559D37-D4CE-4E12-8897-6E4FE250CDC8}" type="sibTrans" cxnId="{A732B99B-CB8C-44B6-B464-30A807B9DA35}">
      <dgm:prSet/>
      <dgm:spPr/>
      <dgm:t>
        <a:bodyPr/>
        <a:lstStyle/>
        <a:p>
          <a:endParaRPr lang="en-US"/>
        </a:p>
      </dgm:t>
    </dgm:pt>
    <dgm:pt modelId="{790D67B0-0A4B-4082-9C15-82B145980E71}" type="pres">
      <dgm:prSet presAssocID="{339C6C8A-3164-4808-A212-28822EA41066}" presName="root" presStyleCnt="0">
        <dgm:presLayoutVars>
          <dgm:dir/>
          <dgm:resizeHandles val="exact"/>
        </dgm:presLayoutVars>
      </dgm:prSet>
      <dgm:spPr/>
    </dgm:pt>
    <dgm:pt modelId="{FE651881-FD92-4AF3-9BE6-AA3D44B6496F}" type="pres">
      <dgm:prSet presAssocID="{86C81088-4B01-4337-B397-F8271680F20F}" presName="compNode" presStyleCnt="0"/>
      <dgm:spPr/>
    </dgm:pt>
    <dgm:pt modelId="{A40BCEC7-AEFB-4199-AE9F-532D1976CD33}" type="pres">
      <dgm:prSet presAssocID="{86C81088-4B01-4337-B397-F8271680F20F}" presName="bgRect" presStyleLbl="bgShp" presStyleIdx="0" presStyleCnt="3"/>
      <dgm:spPr/>
    </dgm:pt>
    <dgm:pt modelId="{87A12BB0-FC2C-43C0-B114-C245E18C9545}" type="pres">
      <dgm:prSet presAssocID="{86C81088-4B01-4337-B397-F8271680F2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éverrouiller"/>
        </a:ext>
      </dgm:extLst>
    </dgm:pt>
    <dgm:pt modelId="{870506BF-3A7A-401B-9CFD-A7C7A10CB6D5}" type="pres">
      <dgm:prSet presAssocID="{86C81088-4B01-4337-B397-F8271680F20F}" presName="spaceRect" presStyleCnt="0"/>
      <dgm:spPr/>
    </dgm:pt>
    <dgm:pt modelId="{C9C9DFC6-0F6F-4730-B646-0C700F841EBF}" type="pres">
      <dgm:prSet presAssocID="{86C81088-4B01-4337-B397-F8271680F20F}" presName="parTx" presStyleLbl="revTx" presStyleIdx="0" presStyleCnt="3">
        <dgm:presLayoutVars>
          <dgm:chMax val="0"/>
          <dgm:chPref val="0"/>
        </dgm:presLayoutVars>
      </dgm:prSet>
      <dgm:spPr/>
    </dgm:pt>
    <dgm:pt modelId="{A3750631-C657-4E49-A8BD-21AD2326DA18}" type="pres">
      <dgm:prSet presAssocID="{3992B7E3-4DB7-4EE7-9629-8432DC2BF9E9}" presName="sibTrans" presStyleCnt="0"/>
      <dgm:spPr/>
    </dgm:pt>
    <dgm:pt modelId="{3CD177C8-6D35-48F7-99D8-8FACEA22B1F5}" type="pres">
      <dgm:prSet presAssocID="{794ABD19-A50E-4345-9AE4-BE0028BD6365}" presName="compNode" presStyleCnt="0"/>
      <dgm:spPr/>
    </dgm:pt>
    <dgm:pt modelId="{87CC948E-9C44-4F30-82C4-F1C9F1FF0B25}" type="pres">
      <dgm:prSet presAssocID="{794ABD19-A50E-4345-9AE4-BE0028BD6365}" presName="bgRect" presStyleLbl="bgShp" presStyleIdx="1" presStyleCnt="3"/>
      <dgm:spPr/>
    </dgm:pt>
    <dgm:pt modelId="{3C23EF75-96A3-4E3E-838C-6BF3E0A10E6A}" type="pres">
      <dgm:prSet presAssocID="{794ABD19-A50E-4345-9AE4-BE0028BD63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ertissement"/>
        </a:ext>
      </dgm:extLst>
    </dgm:pt>
    <dgm:pt modelId="{ABC10B76-4795-4F1B-95EC-43B4A4314D83}" type="pres">
      <dgm:prSet presAssocID="{794ABD19-A50E-4345-9AE4-BE0028BD6365}" presName="spaceRect" presStyleCnt="0"/>
      <dgm:spPr/>
    </dgm:pt>
    <dgm:pt modelId="{FA0DEEDF-EE9D-4B4D-851F-6B1E6629913D}" type="pres">
      <dgm:prSet presAssocID="{794ABD19-A50E-4345-9AE4-BE0028BD6365}" presName="parTx" presStyleLbl="revTx" presStyleIdx="1" presStyleCnt="3">
        <dgm:presLayoutVars>
          <dgm:chMax val="0"/>
          <dgm:chPref val="0"/>
        </dgm:presLayoutVars>
      </dgm:prSet>
      <dgm:spPr/>
    </dgm:pt>
    <dgm:pt modelId="{53E2FB0A-FE44-4B7F-8A6C-1DF99A7497C9}" type="pres">
      <dgm:prSet presAssocID="{4B2D1D76-6375-40D2-ABE8-BA4D3C37D78F}" presName="sibTrans" presStyleCnt="0"/>
      <dgm:spPr/>
    </dgm:pt>
    <dgm:pt modelId="{BEF49B8B-4A44-43FE-BF87-7DCBB64FD0BA}" type="pres">
      <dgm:prSet presAssocID="{11C6B09C-4C30-425B-9CED-F48827AD177E}" presName="compNode" presStyleCnt="0"/>
      <dgm:spPr/>
    </dgm:pt>
    <dgm:pt modelId="{3B4A4E05-E137-45BC-9AF7-8160B69F5079}" type="pres">
      <dgm:prSet presAssocID="{11C6B09C-4C30-425B-9CED-F48827AD177E}" presName="bgRect" presStyleLbl="bgShp" presStyleIdx="2" presStyleCnt="3"/>
      <dgm:spPr/>
    </dgm:pt>
    <dgm:pt modelId="{0B31400F-58A7-4965-B5AA-D3F00ABE19AF}" type="pres">
      <dgm:prSet presAssocID="{11C6B09C-4C30-425B-9CED-F48827AD17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7C4E27DC-2258-429A-BEEF-512C451C937E}" type="pres">
      <dgm:prSet presAssocID="{11C6B09C-4C30-425B-9CED-F48827AD177E}" presName="spaceRect" presStyleCnt="0"/>
      <dgm:spPr/>
    </dgm:pt>
    <dgm:pt modelId="{5260E3A1-BA0B-43C9-82CD-2504677C1BD3}" type="pres">
      <dgm:prSet presAssocID="{11C6B09C-4C30-425B-9CED-F48827AD177E}" presName="parTx" presStyleLbl="revTx" presStyleIdx="2" presStyleCnt="3">
        <dgm:presLayoutVars>
          <dgm:chMax val="0"/>
          <dgm:chPref val="0"/>
        </dgm:presLayoutVars>
      </dgm:prSet>
      <dgm:spPr/>
    </dgm:pt>
  </dgm:ptLst>
  <dgm:cxnLst>
    <dgm:cxn modelId="{3BE68845-3B25-48BE-BED1-5B36D452692B}" srcId="{339C6C8A-3164-4808-A212-28822EA41066}" destId="{86C81088-4B01-4337-B397-F8271680F20F}" srcOrd="0" destOrd="0" parTransId="{DEB31F27-9F41-488E-B4A3-4DC220A20D4A}" sibTransId="{3992B7E3-4DB7-4EE7-9629-8432DC2BF9E9}"/>
    <dgm:cxn modelId="{C05E9D69-6D73-4ABC-B26F-9C7A4B3BB8DA}" srcId="{339C6C8A-3164-4808-A212-28822EA41066}" destId="{794ABD19-A50E-4345-9AE4-BE0028BD6365}" srcOrd="1" destOrd="0" parTransId="{CAB428A9-48E2-4311-BC31-2A2889852E05}" sibTransId="{4B2D1D76-6375-40D2-ABE8-BA4D3C37D78F}"/>
    <dgm:cxn modelId="{A732B99B-CB8C-44B6-B464-30A807B9DA35}" srcId="{339C6C8A-3164-4808-A212-28822EA41066}" destId="{11C6B09C-4C30-425B-9CED-F48827AD177E}" srcOrd="2" destOrd="0" parTransId="{79115F7A-7B55-4BD5-8EFD-64DEAF209203}" sibTransId="{C7559D37-D4CE-4E12-8897-6E4FE250CDC8}"/>
    <dgm:cxn modelId="{AA2F4EB2-5EBE-4609-86E5-858A95E07B5A}" type="presOf" srcId="{11C6B09C-4C30-425B-9CED-F48827AD177E}" destId="{5260E3A1-BA0B-43C9-82CD-2504677C1BD3}" srcOrd="0" destOrd="0" presId="urn:microsoft.com/office/officeart/2018/2/layout/IconVerticalSolidList"/>
    <dgm:cxn modelId="{164CEEDD-ED19-45E9-941B-353589B5C0A4}" type="presOf" srcId="{339C6C8A-3164-4808-A212-28822EA41066}" destId="{790D67B0-0A4B-4082-9C15-82B145980E71}" srcOrd="0" destOrd="0" presId="urn:microsoft.com/office/officeart/2018/2/layout/IconVerticalSolidList"/>
    <dgm:cxn modelId="{5334FAEA-7459-406A-A594-0B12EEF70FBE}" type="presOf" srcId="{794ABD19-A50E-4345-9AE4-BE0028BD6365}" destId="{FA0DEEDF-EE9D-4B4D-851F-6B1E6629913D}" srcOrd="0" destOrd="0" presId="urn:microsoft.com/office/officeart/2018/2/layout/IconVerticalSolidList"/>
    <dgm:cxn modelId="{633EA9F0-EC26-4D35-BA71-F6E074438DC6}" type="presOf" srcId="{86C81088-4B01-4337-B397-F8271680F20F}" destId="{C9C9DFC6-0F6F-4730-B646-0C700F841EBF}" srcOrd="0" destOrd="0" presId="urn:microsoft.com/office/officeart/2018/2/layout/IconVerticalSolidList"/>
    <dgm:cxn modelId="{C99B0252-9C54-498F-9A2C-A57486C75064}" type="presParOf" srcId="{790D67B0-0A4B-4082-9C15-82B145980E71}" destId="{FE651881-FD92-4AF3-9BE6-AA3D44B6496F}" srcOrd="0" destOrd="0" presId="urn:microsoft.com/office/officeart/2018/2/layout/IconVerticalSolidList"/>
    <dgm:cxn modelId="{394B522C-02FD-46EF-9BED-D2BC1B95DDEB}" type="presParOf" srcId="{FE651881-FD92-4AF3-9BE6-AA3D44B6496F}" destId="{A40BCEC7-AEFB-4199-AE9F-532D1976CD33}" srcOrd="0" destOrd="0" presId="urn:microsoft.com/office/officeart/2018/2/layout/IconVerticalSolidList"/>
    <dgm:cxn modelId="{7C3205F7-A5B2-403C-BDCE-F5347DE66826}" type="presParOf" srcId="{FE651881-FD92-4AF3-9BE6-AA3D44B6496F}" destId="{87A12BB0-FC2C-43C0-B114-C245E18C9545}" srcOrd="1" destOrd="0" presId="urn:microsoft.com/office/officeart/2018/2/layout/IconVerticalSolidList"/>
    <dgm:cxn modelId="{369828FB-D97F-4CC1-9285-F89793700DAB}" type="presParOf" srcId="{FE651881-FD92-4AF3-9BE6-AA3D44B6496F}" destId="{870506BF-3A7A-401B-9CFD-A7C7A10CB6D5}" srcOrd="2" destOrd="0" presId="urn:microsoft.com/office/officeart/2018/2/layout/IconVerticalSolidList"/>
    <dgm:cxn modelId="{E1834820-2B77-4EAE-A6A8-1DCE65B45BC5}" type="presParOf" srcId="{FE651881-FD92-4AF3-9BE6-AA3D44B6496F}" destId="{C9C9DFC6-0F6F-4730-B646-0C700F841EBF}" srcOrd="3" destOrd="0" presId="urn:microsoft.com/office/officeart/2018/2/layout/IconVerticalSolidList"/>
    <dgm:cxn modelId="{5F860EA9-9428-4CDE-842C-C1B7990825F0}" type="presParOf" srcId="{790D67B0-0A4B-4082-9C15-82B145980E71}" destId="{A3750631-C657-4E49-A8BD-21AD2326DA18}" srcOrd="1" destOrd="0" presId="urn:microsoft.com/office/officeart/2018/2/layout/IconVerticalSolidList"/>
    <dgm:cxn modelId="{BA6C2BCE-72C2-428A-A716-4027D5FDCBCA}" type="presParOf" srcId="{790D67B0-0A4B-4082-9C15-82B145980E71}" destId="{3CD177C8-6D35-48F7-99D8-8FACEA22B1F5}" srcOrd="2" destOrd="0" presId="urn:microsoft.com/office/officeart/2018/2/layout/IconVerticalSolidList"/>
    <dgm:cxn modelId="{EC6C9784-0C57-4CD7-B282-B747E660EBD1}" type="presParOf" srcId="{3CD177C8-6D35-48F7-99D8-8FACEA22B1F5}" destId="{87CC948E-9C44-4F30-82C4-F1C9F1FF0B25}" srcOrd="0" destOrd="0" presId="urn:microsoft.com/office/officeart/2018/2/layout/IconVerticalSolidList"/>
    <dgm:cxn modelId="{FD3AFC94-072F-4ADA-BC48-92939E58E48E}" type="presParOf" srcId="{3CD177C8-6D35-48F7-99D8-8FACEA22B1F5}" destId="{3C23EF75-96A3-4E3E-838C-6BF3E0A10E6A}" srcOrd="1" destOrd="0" presId="urn:microsoft.com/office/officeart/2018/2/layout/IconVerticalSolidList"/>
    <dgm:cxn modelId="{E7AF975B-9BCC-41A0-B5B1-26BB1EBE7D50}" type="presParOf" srcId="{3CD177C8-6D35-48F7-99D8-8FACEA22B1F5}" destId="{ABC10B76-4795-4F1B-95EC-43B4A4314D83}" srcOrd="2" destOrd="0" presId="urn:microsoft.com/office/officeart/2018/2/layout/IconVerticalSolidList"/>
    <dgm:cxn modelId="{E18032CF-828C-46BF-BF29-F53128202B28}" type="presParOf" srcId="{3CD177C8-6D35-48F7-99D8-8FACEA22B1F5}" destId="{FA0DEEDF-EE9D-4B4D-851F-6B1E6629913D}" srcOrd="3" destOrd="0" presId="urn:microsoft.com/office/officeart/2018/2/layout/IconVerticalSolidList"/>
    <dgm:cxn modelId="{63F53A3C-99B4-43E9-8EF3-53D5118BB1FC}" type="presParOf" srcId="{790D67B0-0A4B-4082-9C15-82B145980E71}" destId="{53E2FB0A-FE44-4B7F-8A6C-1DF99A7497C9}" srcOrd="3" destOrd="0" presId="urn:microsoft.com/office/officeart/2018/2/layout/IconVerticalSolidList"/>
    <dgm:cxn modelId="{23408D5C-45C5-4B2B-9EF3-E995AFBA7F3A}" type="presParOf" srcId="{790D67B0-0A4B-4082-9C15-82B145980E71}" destId="{BEF49B8B-4A44-43FE-BF87-7DCBB64FD0BA}" srcOrd="4" destOrd="0" presId="urn:microsoft.com/office/officeart/2018/2/layout/IconVerticalSolidList"/>
    <dgm:cxn modelId="{2EECEAD1-F955-4112-A616-0EB309312469}" type="presParOf" srcId="{BEF49B8B-4A44-43FE-BF87-7DCBB64FD0BA}" destId="{3B4A4E05-E137-45BC-9AF7-8160B69F5079}" srcOrd="0" destOrd="0" presId="urn:microsoft.com/office/officeart/2018/2/layout/IconVerticalSolidList"/>
    <dgm:cxn modelId="{2E025692-495B-4E7A-B8AF-3D18A91A18FC}" type="presParOf" srcId="{BEF49B8B-4A44-43FE-BF87-7DCBB64FD0BA}" destId="{0B31400F-58A7-4965-B5AA-D3F00ABE19AF}" srcOrd="1" destOrd="0" presId="urn:microsoft.com/office/officeart/2018/2/layout/IconVerticalSolidList"/>
    <dgm:cxn modelId="{A0977798-E335-47C1-826A-02DE6B51CF13}" type="presParOf" srcId="{BEF49B8B-4A44-43FE-BF87-7DCBB64FD0BA}" destId="{7C4E27DC-2258-429A-BEEF-512C451C937E}" srcOrd="2" destOrd="0" presId="urn:microsoft.com/office/officeart/2018/2/layout/IconVerticalSolidList"/>
    <dgm:cxn modelId="{33675569-8B51-4E66-9340-3484AE2170DE}" type="presParOf" srcId="{BEF49B8B-4A44-43FE-BF87-7DCBB64FD0BA}" destId="{5260E3A1-BA0B-43C9-82CD-2504677C1B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9F14D0-88D6-47B2-8F74-A6AEA03CE9A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85A196E-BFAB-4A9A-A81F-AD92A711602A}">
      <dgm:prSet/>
      <dgm:spPr/>
      <dgm:t>
        <a:bodyPr/>
        <a:lstStyle/>
        <a:p>
          <a:r>
            <a:rPr lang="fr-FR"/>
            <a:t>Initialement les parents formulent une demande à l’enfant, ou lui refusent quelque chose qu’il désire. </a:t>
          </a:r>
          <a:endParaRPr lang="en-US"/>
        </a:p>
      </dgm:t>
    </dgm:pt>
    <dgm:pt modelId="{2C52CA5C-A1B7-4641-A725-5CE24D2E1F9B}" type="parTrans" cxnId="{9F9934E5-C21C-4328-96AF-79B24FD33777}">
      <dgm:prSet/>
      <dgm:spPr/>
      <dgm:t>
        <a:bodyPr/>
        <a:lstStyle/>
        <a:p>
          <a:endParaRPr lang="en-US"/>
        </a:p>
      </dgm:t>
    </dgm:pt>
    <dgm:pt modelId="{D8D324E9-BF05-4BA8-9CEF-D14636FB5957}" type="sibTrans" cxnId="{9F9934E5-C21C-4328-96AF-79B24FD33777}">
      <dgm:prSet/>
      <dgm:spPr/>
      <dgm:t>
        <a:bodyPr/>
        <a:lstStyle/>
        <a:p>
          <a:endParaRPr lang="en-US"/>
        </a:p>
      </dgm:t>
    </dgm:pt>
    <dgm:pt modelId="{707A3C36-2421-4510-AEDE-8E63EB9BCAEB}">
      <dgm:prSet/>
      <dgm:spPr/>
      <dgm:t>
        <a:bodyPr/>
        <a:lstStyle/>
        <a:p>
          <a:r>
            <a:rPr lang="fr-FR"/>
            <a:t>À cela l’enfant s’oppose et commence à argumenter. En réponse aux arguments de l’enfant, les parents expliquent, réexpliquent, reformulent et réexpliquent de nouveau leur décision. C’est le début de l’argumentation.</a:t>
          </a:r>
          <a:endParaRPr lang="en-US"/>
        </a:p>
      </dgm:t>
    </dgm:pt>
    <dgm:pt modelId="{09AE8B14-E477-4415-BC56-55648B21EFD2}" type="parTrans" cxnId="{A01BAC24-EA73-4B36-B11D-6EE367C5DD04}">
      <dgm:prSet/>
      <dgm:spPr/>
      <dgm:t>
        <a:bodyPr/>
        <a:lstStyle/>
        <a:p>
          <a:endParaRPr lang="en-US"/>
        </a:p>
      </dgm:t>
    </dgm:pt>
    <dgm:pt modelId="{9AB5D679-E849-41D0-ABE3-A4EFE56E9110}" type="sibTrans" cxnId="{A01BAC24-EA73-4B36-B11D-6EE367C5DD04}">
      <dgm:prSet/>
      <dgm:spPr/>
      <dgm:t>
        <a:bodyPr/>
        <a:lstStyle/>
        <a:p>
          <a:endParaRPr lang="en-US"/>
        </a:p>
      </dgm:t>
    </dgm:pt>
    <dgm:pt modelId="{E5C4B6E8-6402-4DBC-8442-867EACCCA9BC}">
      <dgm:prSet/>
      <dgm:spPr/>
      <dgm:t>
        <a:bodyPr/>
        <a:lstStyle/>
        <a:p>
          <a:r>
            <a:rPr lang="fr-FR"/>
            <a:t>Puis les parents entrent dans les arguments de l’enfant et souvent on dévie à ce moment dans une argumentation irrationnelle, parce que l’enfant utilise des arguments irrationnels. Par exemple:</a:t>
          </a:r>
          <a:endParaRPr lang="en-US"/>
        </a:p>
      </dgm:t>
    </dgm:pt>
    <dgm:pt modelId="{A0239A98-1AF0-4D26-8F69-11B4F701A816}" type="parTrans" cxnId="{BB3ECCFA-240D-47C5-8CCD-A0333FFABA84}">
      <dgm:prSet/>
      <dgm:spPr/>
      <dgm:t>
        <a:bodyPr/>
        <a:lstStyle/>
        <a:p>
          <a:endParaRPr lang="en-US"/>
        </a:p>
      </dgm:t>
    </dgm:pt>
    <dgm:pt modelId="{039FC06C-B194-4592-90FC-9C39274F0AFB}" type="sibTrans" cxnId="{BB3ECCFA-240D-47C5-8CCD-A0333FFABA84}">
      <dgm:prSet/>
      <dgm:spPr/>
      <dgm:t>
        <a:bodyPr/>
        <a:lstStyle/>
        <a:p>
          <a:endParaRPr lang="en-US"/>
        </a:p>
      </dgm:t>
    </dgm:pt>
    <dgm:pt modelId="{36104701-280F-423F-8A75-474C4589BE60}">
      <dgm:prSet/>
      <dgm:spPr/>
      <dgm:t>
        <a:bodyPr/>
        <a:lstStyle/>
        <a:p>
          <a:r>
            <a:rPr lang="fr-FR"/>
            <a:t>Enfant: “Tous mes amis ont ce jouet et pas moi”</a:t>
          </a:r>
          <a:br>
            <a:rPr lang="fr-FR"/>
          </a:br>
          <a:r>
            <a:rPr lang="fr-FR"/>
            <a:t>Parent: “Bien c’est ça, tu peux aller vivre chez un de tes amis si tu veux!”</a:t>
          </a:r>
          <a:endParaRPr lang="en-US"/>
        </a:p>
      </dgm:t>
    </dgm:pt>
    <dgm:pt modelId="{573BB0B8-4682-4A99-A490-EE07570F4662}" type="parTrans" cxnId="{B56D8EBB-5613-4115-BCFD-63BFF61F9E80}">
      <dgm:prSet/>
      <dgm:spPr/>
      <dgm:t>
        <a:bodyPr/>
        <a:lstStyle/>
        <a:p>
          <a:endParaRPr lang="en-US"/>
        </a:p>
      </dgm:t>
    </dgm:pt>
    <dgm:pt modelId="{25402967-3775-4A02-A3DA-006CC57CBE1E}" type="sibTrans" cxnId="{B56D8EBB-5613-4115-BCFD-63BFF61F9E80}">
      <dgm:prSet/>
      <dgm:spPr/>
      <dgm:t>
        <a:bodyPr/>
        <a:lstStyle/>
        <a:p>
          <a:endParaRPr lang="en-US"/>
        </a:p>
      </dgm:t>
    </dgm:pt>
    <dgm:pt modelId="{5430A116-8463-4B9A-8400-3D3751AF41AD}">
      <dgm:prSet/>
      <dgm:spPr/>
      <dgm:t>
        <a:bodyPr/>
        <a:lstStyle/>
        <a:p>
          <a:r>
            <a:rPr lang="fr-FR" dirty="0"/>
            <a:t>Dans cet exemple, l’argument de l’enfant est manifestement invraisemblable, mais les parents y répondent tout de même par un argument tout aussi invraisemblable puisque jamais ils ne laisseraient leur enfant aller vivre ailleurs! Cette argumentation ne mène donc à rien en terme de résolution de la situation.</a:t>
          </a:r>
          <a:endParaRPr lang="en-US" dirty="0"/>
        </a:p>
      </dgm:t>
    </dgm:pt>
    <dgm:pt modelId="{1FEB5E4D-61F8-4009-8F74-70305A4527AB}" type="parTrans" cxnId="{BC087645-7759-4016-8BD9-ABDF67586C40}">
      <dgm:prSet/>
      <dgm:spPr/>
      <dgm:t>
        <a:bodyPr/>
        <a:lstStyle/>
        <a:p>
          <a:endParaRPr lang="en-US"/>
        </a:p>
      </dgm:t>
    </dgm:pt>
    <dgm:pt modelId="{FB962D9D-0195-4CA3-8EF3-0F27618DFC85}" type="sibTrans" cxnId="{BC087645-7759-4016-8BD9-ABDF67586C40}">
      <dgm:prSet/>
      <dgm:spPr/>
      <dgm:t>
        <a:bodyPr/>
        <a:lstStyle/>
        <a:p>
          <a:endParaRPr lang="en-US"/>
        </a:p>
      </dgm:t>
    </dgm:pt>
    <dgm:pt modelId="{538232AB-2402-D146-AD8D-3A69A74DDA26}" type="pres">
      <dgm:prSet presAssocID="{869F14D0-88D6-47B2-8F74-A6AEA03CE9A3}" presName="linear" presStyleCnt="0">
        <dgm:presLayoutVars>
          <dgm:animLvl val="lvl"/>
          <dgm:resizeHandles val="exact"/>
        </dgm:presLayoutVars>
      </dgm:prSet>
      <dgm:spPr/>
    </dgm:pt>
    <dgm:pt modelId="{0E07A758-8B7D-9F4C-A41B-555562BA0D9E}" type="pres">
      <dgm:prSet presAssocID="{985A196E-BFAB-4A9A-A81F-AD92A711602A}" presName="parentText" presStyleLbl="node1" presStyleIdx="0" presStyleCnt="5">
        <dgm:presLayoutVars>
          <dgm:chMax val="0"/>
          <dgm:bulletEnabled val="1"/>
        </dgm:presLayoutVars>
      </dgm:prSet>
      <dgm:spPr/>
    </dgm:pt>
    <dgm:pt modelId="{335A03A0-2D86-C946-A7D9-897CCCD082AC}" type="pres">
      <dgm:prSet presAssocID="{D8D324E9-BF05-4BA8-9CEF-D14636FB5957}" presName="spacer" presStyleCnt="0"/>
      <dgm:spPr/>
    </dgm:pt>
    <dgm:pt modelId="{492F19BE-C793-9F4A-8120-1368B7DC9F23}" type="pres">
      <dgm:prSet presAssocID="{707A3C36-2421-4510-AEDE-8E63EB9BCAEB}" presName="parentText" presStyleLbl="node1" presStyleIdx="1" presStyleCnt="5">
        <dgm:presLayoutVars>
          <dgm:chMax val="0"/>
          <dgm:bulletEnabled val="1"/>
        </dgm:presLayoutVars>
      </dgm:prSet>
      <dgm:spPr/>
    </dgm:pt>
    <dgm:pt modelId="{B255946E-060B-FB4C-A220-458E641FE6C8}" type="pres">
      <dgm:prSet presAssocID="{9AB5D679-E849-41D0-ABE3-A4EFE56E9110}" presName="spacer" presStyleCnt="0"/>
      <dgm:spPr/>
    </dgm:pt>
    <dgm:pt modelId="{1BF02FCE-58F7-FD43-A070-00C073B8854F}" type="pres">
      <dgm:prSet presAssocID="{E5C4B6E8-6402-4DBC-8442-867EACCCA9BC}" presName="parentText" presStyleLbl="node1" presStyleIdx="2" presStyleCnt="5">
        <dgm:presLayoutVars>
          <dgm:chMax val="0"/>
          <dgm:bulletEnabled val="1"/>
        </dgm:presLayoutVars>
      </dgm:prSet>
      <dgm:spPr/>
    </dgm:pt>
    <dgm:pt modelId="{904E4718-2C39-3B4C-AE3A-CCA87B3DCF21}" type="pres">
      <dgm:prSet presAssocID="{039FC06C-B194-4592-90FC-9C39274F0AFB}" presName="spacer" presStyleCnt="0"/>
      <dgm:spPr/>
    </dgm:pt>
    <dgm:pt modelId="{D28233F3-514F-5342-B809-E0D9915247DE}" type="pres">
      <dgm:prSet presAssocID="{36104701-280F-423F-8A75-474C4589BE60}" presName="parentText" presStyleLbl="node1" presStyleIdx="3" presStyleCnt="5">
        <dgm:presLayoutVars>
          <dgm:chMax val="0"/>
          <dgm:bulletEnabled val="1"/>
        </dgm:presLayoutVars>
      </dgm:prSet>
      <dgm:spPr/>
    </dgm:pt>
    <dgm:pt modelId="{0294EBA6-926D-4E4C-AA43-3293A0260E1B}" type="pres">
      <dgm:prSet presAssocID="{25402967-3775-4A02-A3DA-006CC57CBE1E}" presName="spacer" presStyleCnt="0"/>
      <dgm:spPr/>
    </dgm:pt>
    <dgm:pt modelId="{37E1099E-3839-4447-9BD2-113ED00E09D7}" type="pres">
      <dgm:prSet presAssocID="{5430A116-8463-4B9A-8400-3D3751AF41AD}" presName="parentText" presStyleLbl="node1" presStyleIdx="4" presStyleCnt="5">
        <dgm:presLayoutVars>
          <dgm:chMax val="0"/>
          <dgm:bulletEnabled val="1"/>
        </dgm:presLayoutVars>
      </dgm:prSet>
      <dgm:spPr/>
    </dgm:pt>
  </dgm:ptLst>
  <dgm:cxnLst>
    <dgm:cxn modelId="{9EA3BD08-08B9-124B-A0A4-F6FE502161A3}" type="presOf" srcId="{E5C4B6E8-6402-4DBC-8442-867EACCCA9BC}" destId="{1BF02FCE-58F7-FD43-A070-00C073B8854F}" srcOrd="0" destOrd="0" presId="urn:microsoft.com/office/officeart/2005/8/layout/vList2"/>
    <dgm:cxn modelId="{AA557F1E-A818-4548-9D97-BE2D3FBACD57}" type="presOf" srcId="{869F14D0-88D6-47B2-8F74-A6AEA03CE9A3}" destId="{538232AB-2402-D146-AD8D-3A69A74DDA26}" srcOrd="0" destOrd="0" presId="urn:microsoft.com/office/officeart/2005/8/layout/vList2"/>
    <dgm:cxn modelId="{A01BAC24-EA73-4B36-B11D-6EE367C5DD04}" srcId="{869F14D0-88D6-47B2-8F74-A6AEA03CE9A3}" destId="{707A3C36-2421-4510-AEDE-8E63EB9BCAEB}" srcOrd="1" destOrd="0" parTransId="{09AE8B14-E477-4415-BC56-55648B21EFD2}" sibTransId="{9AB5D679-E849-41D0-ABE3-A4EFE56E9110}"/>
    <dgm:cxn modelId="{BC087645-7759-4016-8BD9-ABDF67586C40}" srcId="{869F14D0-88D6-47B2-8F74-A6AEA03CE9A3}" destId="{5430A116-8463-4B9A-8400-3D3751AF41AD}" srcOrd="4" destOrd="0" parTransId="{1FEB5E4D-61F8-4009-8F74-70305A4527AB}" sibTransId="{FB962D9D-0195-4CA3-8EF3-0F27618DFC85}"/>
    <dgm:cxn modelId="{F1C5A54F-F533-014D-9833-3BDDFA737395}" type="presOf" srcId="{5430A116-8463-4B9A-8400-3D3751AF41AD}" destId="{37E1099E-3839-4447-9BD2-113ED00E09D7}" srcOrd="0" destOrd="0" presId="urn:microsoft.com/office/officeart/2005/8/layout/vList2"/>
    <dgm:cxn modelId="{3F288A95-AA3C-F140-B1A7-FA3148166293}" type="presOf" srcId="{36104701-280F-423F-8A75-474C4589BE60}" destId="{D28233F3-514F-5342-B809-E0D9915247DE}" srcOrd="0" destOrd="0" presId="urn:microsoft.com/office/officeart/2005/8/layout/vList2"/>
    <dgm:cxn modelId="{3B288CB1-AB2C-A04D-9435-1E3CA5E2A36F}" type="presOf" srcId="{707A3C36-2421-4510-AEDE-8E63EB9BCAEB}" destId="{492F19BE-C793-9F4A-8120-1368B7DC9F23}" srcOrd="0" destOrd="0" presId="urn:microsoft.com/office/officeart/2005/8/layout/vList2"/>
    <dgm:cxn modelId="{B56D8EBB-5613-4115-BCFD-63BFF61F9E80}" srcId="{869F14D0-88D6-47B2-8F74-A6AEA03CE9A3}" destId="{36104701-280F-423F-8A75-474C4589BE60}" srcOrd="3" destOrd="0" parTransId="{573BB0B8-4682-4A99-A490-EE07570F4662}" sibTransId="{25402967-3775-4A02-A3DA-006CC57CBE1E}"/>
    <dgm:cxn modelId="{738157DA-C0C6-E94E-BD88-86CB9573C6E8}" type="presOf" srcId="{985A196E-BFAB-4A9A-A81F-AD92A711602A}" destId="{0E07A758-8B7D-9F4C-A41B-555562BA0D9E}" srcOrd="0" destOrd="0" presId="urn:microsoft.com/office/officeart/2005/8/layout/vList2"/>
    <dgm:cxn modelId="{9F9934E5-C21C-4328-96AF-79B24FD33777}" srcId="{869F14D0-88D6-47B2-8F74-A6AEA03CE9A3}" destId="{985A196E-BFAB-4A9A-A81F-AD92A711602A}" srcOrd="0" destOrd="0" parTransId="{2C52CA5C-A1B7-4641-A725-5CE24D2E1F9B}" sibTransId="{D8D324E9-BF05-4BA8-9CEF-D14636FB5957}"/>
    <dgm:cxn modelId="{BB3ECCFA-240D-47C5-8CCD-A0333FFABA84}" srcId="{869F14D0-88D6-47B2-8F74-A6AEA03CE9A3}" destId="{E5C4B6E8-6402-4DBC-8442-867EACCCA9BC}" srcOrd="2" destOrd="0" parTransId="{A0239A98-1AF0-4D26-8F69-11B4F701A816}" sibTransId="{039FC06C-B194-4592-90FC-9C39274F0AFB}"/>
    <dgm:cxn modelId="{590DBF94-82B8-BE4E-966C-3256D81F81ED}" type="presParOf" srcId="{538232AB-2402-D146-AD8D-3A69A74DDA26}" destId="{0E07A758-8B7D-9F4C-A41B-555562BA0D9E}" srcOrd="0" destOrd="0" presId="urn:microsoft.com/office/officeart/2005/8/layout/vList2"/>
    <dgm:cxn modelId="{2250FDB8-B33D-C84C-B514-CE118CA85FDA}" type="presParOf" srcId="{538232AB-2402-D146-AD8D-3A69A74DDA26}" destId="{335A03A0-2D86-C946-A7D9-897CCCD082AC}" srcOrd="1" destOrd="0" presId="urn:microsoft.com/office/officeart/2005/8/layout/vList2"/>
    <dgm:cxn modelId="{37B7167A-3761-CE48-A074-9F905C5647CD}" type="presParOf" srcId="{538232AB-2402-D146-AD8D-3A69A74DDA26}" destId="{492F19BE-C793-9F4A-8120-1368B7DC9F23}" srcOrd="2" destOrd="0" presId="urn:microsoft.com/office/officeart/2005/8/layout/vList2"/>
    <dgm:cxn modelId="{198A69A9-2C23-1440-8A93-30DAEC5CD45B}" type="presParOf" srcId="{538232AB-2402-D146-AD8D-3A69A74DDA26}" destId="{B255946E-060B-FB4C-A220-458E641FE6C8}" srcOrd="3" destOrd="0" presId="urn:microsoft.com/office/officeart/2005/8/layout/vList2"/>
    <dgm:cxn modelId="{B5AEA4A4-2E0D-9A4C-AADE-3BA72E302413}" type="presParOf" srcId="{538232AB-2402-D146-AD8D-3A69A74DDA26}" destId="{1BF02FCE-58F7-FD43-A070-00C073B8854F}" srcOrd="4" destOrd="0" presId="urn:microsoft.com/office/officeart/2005/8/layout/vList2"/>
    <dgm:cxn modelId="{0E6D6291-E835-C44A-8AF0-ABB27E706149}" type="presParOf" srcId="{538232AB-2402-D146-AD8D-3A69A74DDA26}" destId="{904E4718-2C39-3B4C-AE3A-CCA87B3DCF21}" srcOrd="5" destOrd="0" presId="urn:microsoft.com/office/officeart/2005/8/layout/vList2"/>
    <dgm:cxn modelId="{1F666CA0-2F84-C442-9E20-1D47B4015239}" type="presParOf" srcId="{538232AB-2402-D146-AD8D-3A69A74DDA26}" destId="{D28233F3-514F-5342-B809-E0D9915247DE}" srcOrd="6" destOrd="0" presId="urn:microsoft.com/office/officeart/2005/8/layout/vList2"/>
    <dgm:cxn modelId="{D8648E13-861A-8D4E-8906-F76126632D58}" type="presParOf" srcId="{538232AB-2402-D146-AD8D-3A69A74DDA26}" destId="{0294EBA6-926D-4E4C-AA43-3293A0260E1B}" srcOrd="7" destOrd="0" presId="urn:microsoft.com/office/officeart/2005/8/layout/vList2"/>
    <dgm:cxn modelId="{DBECD40C-4FA9-1F4E-A944-90F58293EB4D}" type="presParOf" srcId="{538232AB-2402-D146-AD8D-3A69A74DDA26}" destId="{37E1099E-3839-4447-9BD2-113ED00E09D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EEFEE9-EAC3-49D1-A508-71AA277657A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BF34979-7C2B-400F-BD7D-54EABA57D01B}">
      <dgm:prSet/>
      <dgm:spPr/>
      <dgm:t>
        <a:bodyPr/>
        <a:lstStyle/>
        <a:p>
          <a:pPr>
            <a:lnSpc>
              <a:spcPct val="100000"/>
            </a:lnSpc>
          </a:pPr>
          <a:r>
            <a:rPr lang="fr-FR"/>
            <a:t>Après un certain nombre de répétitions de la consigne, avec argumentation, les parents passent à la deuxième étape</a:t>
          </a:r>
          <a:r>
            <a:rPr lang="fr-FR" b="1"/>
            <a:t>: La menace. </a:t>
          </a:r>
          <a:r>
            <a:rPr lang="fr-FR"/>
            <a:t>On menace alors l’enfant d’une punition ou de la perte d’un privilège. </a:t>
          </a:r>
          <a:endParaRPr lang="en-US"/>
        </a:p>
      </dgm:t>
    </dgm:pt>
    <dgm:pt modelId="{CF61EBAC-4F1C-4F7B-A8DA-5987F4EAFFD7}" type="parTrans" cxnId="{54620483-FBBC-4D70-8F02-BC97E90E5767}">
      <dgm:prSet/>
      <dgm:spPr/>
      <dgm:t>
        <a:bodyPr/>
        <a:lstStyle/>
        <a:p>
          <a:endParaRPr lang="en-US"/>
        </a:p>
      </dgm:t>
    </dgm:pt>
    <dgm:pt modelId="{9653EC85-575E-4C42-9CB6-F6DF90DFE5BD}" type="sibTrans" cxnId="{54620483-FBBC-4D70-8F02-BC97E90E5767}">
      <dgm:prSet/>
      <dgm:spPr/>
      <dgm:t>
        <a:bodyPr/>
        <a:lstStyle/>
        <a:p>
          <a:endParaRPr lang="en-US"/>
        </a:p>
      </dgm:t>
    </dgm:pt>
    <dgm:pt modelId="{61DB61A3-65BA-4BBB-B9D2-C13D74C31AFA}">
      <dgm:prSet/>
      <dgm:spPr/>
      <dgm:t>
        <a:bodyPr/>
        <a:lstStyle/>
        <a:p>
          <a:pPr>
            <a:lnSpc>
              <a:spcPct val="100000"/>
            </a:lnSpc>
          </a:pPr>
          <a:r>
            <a:rPr lang="fr-FR" dirty="0"/>
            <a:t>Habituellement l’argumentation continue, mais subit alors un changement de direction. L’enfant n’argumente plus sur la consigne de départ, mais argumente maintenant sur la menace de punition.</a:t>
          </a:r>
          <a:endParaRPr lang="en-US" dirty="0"/>
        </a:p>
      </dgm:t>
    </dgm:pt>
    <dgm:pt modelId="{26A3663B-7C12-4E4E-8416-7D33000124D9}" type="parTrans" cxnId="{A8E21A36-21B4-4696-BDD3-8859D3C48714}">
      <dgm:prSet/>
      <dgm:spPr/>
      <dgm:t>
        <a:bodyPr/>
        <a:lstStyle/>
        <a:p>
          <a:endParaRPr lang="en-US"/>
        </a:p>
      </dgm:t>
    </dgm:pt>
    <dgm:pt modelId="{E7EA9776-B337-40C1-8995-6FAD6587AE77}" type="sibTrans" cxnId="{A8E21A36-21B4-4696-BDD3-8859D3C48714}">
      <dgm:prSet/>
      <dgm:spPr/>
      <dgm:t>
        <a:bodyPr/>
        <a:lstStyle/>
        <a:p>
          <a:endParaRPr lang="en-US"/>
        </a:p>
      </dgm:t>
    </dgm:pt>
    <dgm:pt modelId="{763B1C1D-8475-4864-A4D4-565C9F7EFC38}" type="pres">
      <dgm:prSet presAssocID="{28EEFEE9-EAC3-49D1-A508-71AA277657AB}" presName="root" presStyleCnt="0">
        <dgm:presLayoutVars>
          <dgm:dir/>
          <dgm:resizeHandles val="exact"/>
        </dgm:presLayoutVars>
      </dgm:prSet>
      <dgm:spPr/>
    </dgm:pt>
    <dgm:pt modelId="{9A538BF5-5095-4654-8E66-3161CAB82BD7}" type="pres">
      <dgm:prSet presAssocID="{5BF34979-7C2B-400F-BD7D-54EABA57D01B}" presName="compNode" presStyleCnt="0"/>
      <dgm:spPr/>
    </dgm:pt>
    <dgm:pt modelId="{C920A5FF-2002-4B6A-B020-300FBF3D8B14}" type="pres">
      <dgm:prSet presAssocID="{5BF34979-7C2B-400F-BD7D-54EABA57D01B}" presName="bgRect" presStyleLbl="bgShp" presStyleIdx="0" presStyleCnt="2"/>
      <dgm:spPr/>
    </dgm:pt>
    <dgm:pt modelId="{A3660387-71C5-4FD1-B267-4D12419C0F19}" type="pres">
      <dgm:prSet presAssocID="{5BF34979-7C2B-400F-BD7D-54EABA57D0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e"/>
        </a:ext>
      </dgm:extLst>
    </dgm:pt>
    <dgm:pt modelId="{B21C044D-DDA0-4EAD-A684-E59951D0E629}" type="pres">
      <dgm:prSet presAssocID="{5BF34979-7C2B-400F-BD7D-54EABA57D01B}" presName="spaceRect" presStyleCnt="0"/>
      <dgm:spPr/>
    </dgm:pt>
    <dgm:pt modelId="{397F87D5-E382-4EAB-8CE5-CA3BB3E78E38}" type="pres">
      <dgm:prSet presAssocID="{5BF34979-7C2B-400F-BD7D-54EABA57D01B}" presName="parTx" presStyleLbl="revTx" presStyleIdx="0" presStyleCnt="2">
        <dgm:presLayoutVars>
          <dgm:chMax val="0"/>
          <dgm:chPref val="0"/>
        </dgm:presLayoutVars>
      </dgm:prSet>
      <dgm:spPr/>
    </dgm:pt>
    <dgm:pt modelId="{0C9FFA0D-9198-421C-89FC-252B40E8BC86}" type="pres">
      <dgm:prSet presAssocID="{9653EC85-575E-4C42-9CB6-F6DF90DFE5BD}" presName="sibTrans" presStyleCnt="0"/>
      <dgm:spPr/>
    </dgm:pt>
    <dgm:pt modelId="{E5FCD062-B518-4691-A73C-744B077ADDD2}" type="pres">
      <dgm:prSet presAssocID="{61DB61A3-65BA-4BBB-B9D2-C13D74C31AFA}" presName="compNode" presStyleCnt="0"/>
      <dgm:spPr/>
    </dgm:pt>
    <dgm:pt modelId="{C67EF6E0-B086-483C-9DEE-805CC1D19085}" type="pres">
      <dgm:prSet presAssocID="{61DB61A3-65BA-4BBB-B9D2-C13D74C31AFA}" presName="bgRect" presStyleLbl="bgShp" presStyleIdx="1" presStyleCnt="2"/>
      <dgm:spPr/>
    </dgm:pt>
    <dgm:pt modelId="{EB8C0DEF-062C-4B41-B060-B8B999DED483}" type="pres">
      <dgm:prSet presAssocID="{61DB61A3-65BA-4BBB-B9D2-C13D74C31AF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rrow Circle"/>
        </a:ext>
      </dgm:extLst>
    </dgm:pt>
    <dgm:pt modelId="{C918C009-A2CF-4B2A-82DB-16BE79D4F0A1}" type="pres">
      <dgm:prSet presAssocID="{61DB61A3-65BA-4BBB-B9D2-C13D74C31AFA}" presName="spaceRect" presStyleCnt="0"/>
      <dgm:spPr/>
    </dgm:pt>
    <dgm:pt modelId="{4350E86C-F278-43A1-BC05-70F7A7F36996}" type="pres">
      <dgm:prSet presAssocID="{61DB61A3-65BA-4BBB-B9D2-C13D74C31AFA}" presName="parTx" presStyleLbl="revTx" presStyleIdx="1" presStyleCnt="2">
        <dgm:presLayoutVars>
          <dgm:chMax val="0"/>
          <dgm:chPref val="0"/>
        </dgm:presLayoutVars>
      </dgm:prSet>
      <dgm:spPr/>
    </dgm:pt>
  </dgm:ptLst>
  <dgm:cxnLst>
    <dgm:cxn modelId="{4C17F207-3BAA-4C25-A3C5-8CDBC3AF4E83}" type="presOf" srcId="{28EEFEE9-EAC3-49D1-A508-71AA277657AB}" destId="{763B1C1D-8475-4864-A4D4-565C9F7EFC38}" srcOrd="0" destOrd="0" presId="urn:microsoft.com/office/officeart/2018/2/layout/IconVerticalSolidList"/>
    <dgm:cxn modelId="{A8E21A36-21B4-4696-BDD3-8859D3C48714}" srcId="{28EEFEE9-EAC3-49D1-A508-71AA277657AB}" destId="{61DB61A3-65BA-4BBB-B9D2-C13D74C31AFA}" srcOrd="1" destOrd="0" parTransId="{26A3663B-7C12-4E4E-8416-7D33000124D9}" sibTransId="{E7EA9776-B337-40C1-8995-6FAD6587AE77}"/>
    <dgm:cxn modelId="{BBE72944-18F0-445C-A0ED-9E385BD4E50F}" type="presOf" srcId="{5BF34979-7C2B-400F-BD7D-54EABA57D01B}" destId="{397F87D5-E382-4EAB-8CE5-CA3BB3E78E38}" srcOrd="0" destOrd="0" presId="urn:microsoft.com/office/officeart/2018/2/layout/IconVerticalSolidList"/>
    <dgm:cxn modelId="{54620483-FBBC-4D70-8F02-BC97E90E5767}" srcId="{28EEFEE9-EAC3-49D1-A508-71AA277657AB}" destId="{5BF34979-7C2B-400F-BD7D-54EABA57D01B}" srcOrd="0" destOrd="0" parTransId="{CF61EBAC-4F1C-4F7B-A8DA-5987F4EAFFD7}" sibTransId="{9653EC85-575E-4C42-9CB6-F6DF90DFE5BD}"/>
    <dgm:cxn modelId="{B92F09AF-507B-42B1-87D1-78EC0B82DBCF}" type="presOf" srcId="{61DB61A3-65BA-4BBB-B9D2-C13D74C31AFA}" destId="{4350E86C-F278-43A1-BC05-70F7A7F36996}" srcOrd="0" destOrd="0" presId="urn:microsoft.com/office/officeart/2018/2/layout/IconVerticalSolidList"/>
    <dgm:cxn modelId="{C97A7501-6F4E-4A96-B13A-E500C6FFE3C8}" type="presParOf" srcId="{763B1C1D-8475-4864-A4D4-565C9F7EFC38}" destId="{9A538BF5-5095-4654-8E66-3161CAB82BD7}" srcOrd="0" destOrd="0" presId="urn:microsoft.com/office/officeart/2018/2/layout/IconVerticalSolidList"/>
    <dgm:cxn modelId="{480212FE-D084-43A1-8C12-563A18DE8395}" type="presParOf" srcId="{9A538BF5-5095-4654-8E66-3161CAB82BD7}" destId="{C920A5FF-2002-4B6A-B020-300FBF3D8B14}" srcOrd="0" destOrd="0" presId="urn:microsoft.com/office/officeart/2018/2/layout/IconVerticalSolidList"/>
    <dgm:cxn modelId="{0E408D0F-68CF-41CC-9FAF-121976B7CA98}" type="presParOf" srcId="{9A538BF5-5095-4654-8E66-3161CAB82BD7}" destId="{A3660387-71C5-4FD1-B267-4D12419C0F19}" srcOrd="1" destOrd="0" presId="urn:microsoft.com/office/officeart/2018/2/layout/IconVerticalSolidList"/>
    <dgm:cxn modelId="{930EE4F4-FC1C-4365-B838-94472AFC4F6B}" type="presParOf" srcId="{9A538BF5-5095-4654-8E66-3161CAB82BD7}" destId="{B21C044D-DDA0-4EAD-A684-E59951D0E629}" srcOrd="2" destOrd="0" presId="urn:microsoft.com/office/officeart/2018/2/layout/IconVerticalSolidList"/>
    <dgm:cxn modelId="{0E5F08B9-2AB1-4B31-ABF2-1F36D1F25820}" type="presParOf" srcId="{9A538BF5-5095-4654-8E66-3161CAB82BD7}" destId="{397F87D5-E382-4EAB-8CE5-CA3BB3E78E38}" srcOrd="3" destOrd="0" presId="urn:microsoft.com/office/officeart/2018/2/layout/IconVerticalSolidList"/>
    <dgm:cxn modelId="{C989C04D-7933-42E3-9284-518E07982983}" type="presParOf" srcId="{763B1C1D-8475-4864-A4D4-565C9F7EFC38}" destId="{0C9FFA0D-9198-421C-89FC-252B40E8BC86}" srcOrd="1" destOrd="0" presId="urn:microsoft.com/office/officeart/2018/2/layout/IconVerticalSolidList"/>
    <dgm:cxn modelId="{70909AEC-30AC-4369-8C99-9B55F820006F}" type="presParOf" srcId="{763B1C1D-8475-4864-A4D4-565C9F7EFC38}" destId="{E5FCD062-B518-4691-A73C-744B077ADDD2}" srcOrd="2" destOrd="0" presId="urn:microsoft.com/office/officeart/2018/2/layout/IconVerticalSolidList"/>
    <dgm:cxn modelId="{13C927ED-B095-4652-8629-574B3B7D0DD4}" type="presParOf" srcId="{E5FCD062-B518-4691-A73C-744B077ADDD2}" destId="{C67EF6E0-B086-483C-9DEE-805CC1D19085}" srcOrd="0" destOrd="0" presId="urn:microsoft.com/office/officeart/2018/2/layout/IconVerticalSolidList"/>
    <dgm:cxn modelId="{217614AA-A05F-48DD-929B-1CB4EC6B8820}" type="presParOf" srcId="{E5FCD062-B518-4691-A73C-744B077ADDD2}" destId="{EB8C0DEF-062C-4B41-B060-B8B999DED483}" srcOrd="1" destOrd="0" presId="urn:microsoft.com/office/officeart/2018/2/layout/IconVerticalSolidList"/>
    <dgm:cxn modelId="{2FDB1014-37C1-424E-B3FA-73BB5A3492E7}" type="presParOf" srcId="{E5FCD062-B518-4691-A73C-744B077ADDD2}" destId="{C918C009-A2CF-4B2A-82DB-16BE79D4F0A1}" srcOrd="2" destOrd="0" presId="urn:microsoft.com/office/officeart/2018/2/layout/IconVerticalSolidList"/>
    <dgm:cxn modelId="{6A084029-AF98-4776-82B8-6D5B5B6BFFD2}" type="presParOf" srcId="{E5FCD062-B518-4691-A73C-744B077ADDD2}" destId="{4350E86C-F278-43A1-BC05-70F7A7F369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D1353-1BDB-AE47-A8F8-10F289C61DE7}">
      <dsp:nvSpPr>
        <dsp:cNvPr id="0" name=""/>
        <dsp:cNvSpPr/>
      </dsp:nvSpPr>
      <dsp:spPr>
        <a:xfrm rot="16200000">
          <a:off x="20280" y="315955"/>
          <a:ext cx="4446983" cy="4446983"/>
        </a:xfrm>
        <a:prstGeom prst="downArrow">
          <a:avLst>
            <a:gd name="adj1" fmla="val 50000"/>
            <a:gd name="adj2" fmla="val 35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t>Les enfants  souffrant de trouble oppositionnel peuvent aller jusqu’à « provoquer » leurs parents, et ce, par le biais de « crises » diverses. Cela se produit en général lorsqu’ils finissent par saisir ce qui peut fâcher leurs parents et qu’ils l’exploitent, à bon escient malheureusement, afin d’obtenir ce qu’ils veulent. Ce qui explique pourquoi, ils ne piquent généralement ces fameuses crises qu’en public !</a:t>
          </a:r>
          <a:endParaRPr lang="en-US" sz="1400" kern="1200"/>
        </a:p>
      </dsp:txBody>
      <dsp:txXfrm rot="5400000">
        <a:off x="20280" y="1427701"/>
        <a:ext cx="3668761" cy="2223491"/>
      </dsp:txXfrm>
    </dsp:sp>
    <dsp:sp modelId="{FFDAC0FB-4BBF-3446-A93A-A4CCD92AC10E}">
      <dsp:nvSpPr>
        <dsp:cNvPr id="0" name=""/>
        <dsp:cNvSpPr/>
      </dsp:nvSpPr>
      <dsp:spPr>
        <a:xfrm rot="5400000">
          <a:off x="4754734" y="315955"/>
          <a:ext cx="4368983" cy="4446983"/>
        </a:xfrm>
        <a:prstGeom prst="downArrow">
          <a:avLst>
            <a:gd name="adj1" fmla="val 50000"/>
            <a:gd name="adj2" fmla="val 35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t>Le comportement provocant est </a:t>
          </a:r>
          <a:r>
            <a:rPr lang="fr-FR" sz="1400" b="1" kern="1200" dirty="0"/>
            <a:t>calculé</a:t>
          </a:r>
          <a:r>
            <a:rPr lang="fr-FR" sz="1400" kern="1200" dirty="0"/>
            <a:t> et tout à fait</a:t>
          </a:r>
          <a:r>
            <a:rPr lang="fr-FR" sz="1400" b="1" kern="1200" dirty="0"/>
            <a:t> inutile</a:t>
          </a:r>
          <a:r>
            <a:rPr lang="fr-FR" sz="1400" kern="1200" dirty="0"/>
            <a:t> contrairement à l’opposition. S’il n’est pas corrigé à temps, il peut entraîner un véritable trouble de conduite et du comportement, se manifestant par une tendance à l’agressivité et à la violence, et dans la majorité des cas, à la délinquance à l’adolescence. </a:t>
          </a:r>
          <a:endParaRPr lang="en-US" sz="1400" kern="1200" dirty="0"/>
        </a:p>
      </dsp:txBody>
      <dsp:txXfrm rot="-5400000">
        <a:off x="5480306" y="1447201"/>
        <a:ext cx="3682411" cy="2184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61CCF-D7AC-6F48-9CF5-4A0E9F87887C}">
      <dsp:nvSpPr>
        <dsp:cNvPr id="0" name=""/>
        <dsp:cNvSpPr/>
      </dsp:nvSpPr>
      <dsp:spPr>
        <a:xfrm>
          <a:off x="0" y="48896"/>
          <a:ext cx="4231481" cy="15271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FR" sz="4200" kern="1200"/>
            <a:t>Intensité variable</a:t>
          </a:r>
          <a:endParaRPr lang="en-US" sz="4200" kern="1200"/>
        </a:p>
      </dsp:txBody>
      <dsp:txXfrm>
        <a:off x="74551" y="123447"/>
        <a:ext cx="4082379" cy="1378077"/>
      </dsp:txXfrm>
    </dsp:sp>
    <dsp:sp modelId="{F41DC354-00D4-DD46-BB45-DE5C88F089C2}">
      <dsp:nvSpPr>
        <dsp:cNvPr id="0" name=""/>
        <dsp:cNvSpPr/>
      </dsp:nvSpPr>
      <dsp:spPr>
        <a:xfrm>
          <a:off x="0" y="1697035"/>
          <a:ext cx="4231481" cy="1527179"/>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FR" sz="4200" kern="1200"/>
            <a:t>Limité au milieu familial ou non</a:t>
          </a:r>
          <a:endParaRPr lang="en-US" sz="4200" kern="1200"/>
        </a:p>
      </dsp:txBody>
      <dsp:txXfrm>
        <a:off x="74551" y="1771586"/>
        <a:ext cx="4082379" cy="1378077"/>
      </dsp:txXfrm>
    </dsp:sp>
    <dsp:sp modelId="{9F9EE118-97E5-784A-BE1C-18D67CA7D821}">
      <dsp:nvSpPr>
        <dsp:cNvPr id="0" name=""/>
        <dsp:cNvSpPr/>
      </dsp:nvSpPr>
      <dsp:spPr>
        <a:xfrm>
          <a:off x="0" y="3345174"/>
          <a:ext cx="4231481" cy="152717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fr-FR" sz="4200" kern="1200"/>
            <a:t>Avec ou sans provocation</a:t>
          </a:r>
          <a:endParaRPr lang="en-US" sz="4200" kern="1200"/>
        </a:p>
      </dsp:txBody>
      <dsp:txXfrm>
        <a:off x="74551" y="3419725"/>
        <a:ext cx="4082379" cy="1378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E80F6-E4FE-3B44-9EB9-C686B58A5F49}">
      <dsp:nvSpPr>
        <dsp:cNvPr id="0" name=""/>
        <dsp:cNvSpPr/>
      </dsp:nvSpPr>
      <dsp:spPr>
        <a:xfrm>
          <a:off x="0" y="63249"/>
          <a:ext cx="4231481" cy="15502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Début vers 8 ans, classiquement avant l</a:t>
          </a:r>
          <a:r>
            <a:rPr lang="ja-JP" sz="2500" kern="1200"/>
            <a:t>’</a:t>
          </a:r>
          <a:r>
            <a:rPr lang="fr-FR" sz="2500" kern="1200"/>
            <a:t>adolescence</a:t>
          </a:r>
          <a:endParaRPr lang="en-US" sz="2500" kern="1200"/>
        </a:p>
      </dsp:txBody>
      <dsp:txXfrm>
        <a:off x="75677" y="138926"/>
        <a:ext cx="4080127" cy="1398896"/>
      </dsp:txXfrm>
    </dsp:sp>
    <dsp:sp modelId="{8AC42D19-45A0-654F-9923-6E7D64712733}">
      <dsp:nvSpPr>
        <dsp:cNvPr id="0" name=""/>
        <dsp:cNvSpPr/>
      </dsp:nvSpPr>
      <dsp:spPr>
        <a:xfrm>
          <a:off x="0" y="1685500"/>
          <a:ext cx="4231481" cy="155025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Plus fréquent chez le garçon que la fille avant la puberté</a:t>
          </a:r>
          <a:endParaRPr lang="en-US" sz="2500" kern="1200"/>
        </a:p>
      </dsp:txBody>
      <dsp:txXfrm>
        <a:off x="75677" y="1761177"/>
        <a:ext cx="4080127" cy="1398896"/>
      </dsp:txXfrm>
    </dsp:sp>
    <dsp:sp modelId="{FE9605ED-BB95-9242-86D3-298D6EF309A7}">
      <dsp:nvSpPr>
        <dsp:cNvPr id="0" name=""/>
        <dsp:cNvSpPr/>
      </dsp:nvSpPr>
      <dsp:spPr>
        <a:xfrm>
          <a:off x="0" y="3307750"/>
          <a:ext cx="4231481" cy="15502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Sex ratio: 1 après la puberté</a:t>
          </a:r>
          <a:endParaRPr lang="en-US" sz="2500" kern="1200"/>
        </a:p>
      </dsp:txBody>
      <dsp:txXfrm>
        <a:off x="75677" y="3383427"/>
        <a:ext cx="4080127" cy="1398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E17A0-7ABF-4AA5-B9F4-A2F0FC191738}">
      <dsp:nvSpPr>
        <dsp:cNvPr id="0" name=""/>
        <dsp:cNvSpPr/>
      </dsp:nvSpPr>
      <dsp:spPr>
        <a:xfrm>
          <a:off x="0" y="2522"/>
          <a:ext cx="4659740" cy="1278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31B6C-20B9-4501-812D-EAB008C61B04}">
      <dsp:nvSpPr>
        <dsp:cNvPr id="0" name=""/>
        <dsp:cNvSpPr/>
      </dsp:nvSpPr>
      <dsp:spPr>
        <a:xfrm>
          <a:off x="386703" y="290152"/>
          <a:ext cx="703096" cy="703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18464C-7E3C-441C-BB8D-2AED89381406}">
      <dsp:nvSpPr>
        <dsp:cNvPr id="0" name=""/>
        <dsp:cNvSpPr/>
      </dsp:nvSpPr>
      <dsp:spPr>
        <a:xfrm>
          <a:off x="1476502" y="2522"/>
          <a:ext cx="3183237" cy="127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93" tIns="135293" rIns="135293" bIns="135293" numCol="1" spcCol="1270" anchor="ctr" anchorCtr="0">
          <a:noAutofit/>
        </a:bodyPr>
        <a:lstStyle/>
        <a:p>
          <a:pPr marL="0" lvl="0" indent="0" algn="l" defTabSz="844550">
            <a:lnSpc>
              <a:spcPct val="90000"/>
            </a:lnSpc>
            <a:spcBef>
              <a:spcPct val="0"/>
            </a:spcBef>
            <a:spcAft>
              <a:spcPct val="35000"/>
            </a:spcAft>
            <a:buNone/>
          </a:pPr>
          <a:r>
            <a:rPr lang="fr-FR" sz="1900" kern="1200"/>
            <a:t>Favorable dans 25% des cas</a:t>
          </a:r>
          <a:endParaRPr lang="en-US" sz="1900" kern="1200"/>
        </a:p>
      </dsp:txBody>
      <dsp:txXfrm>
        <a:off x="1476502" y="2522"/>
        <a:ext cx="3183237" cy="1278357"/>
      </dsp:txXfrm>
    </dsp:sp>
    <dsp:sp modelId="{48611153-F5E7-4B92-8A40-5604140C51F0}">
      <dsp:nvSpPr>
        <dsp:cNvPr id="0" name=""/>
        <dsp:cNvSpPr/>
      </dsp:nvSpPr>
      <dsp:spPr>
        <a:xfrm>
          <a:off x="0" y="1600469"/>
          <a:ext cx="4659740" cy="1278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C08EB-5003-4646-8624-18B095273560}">
      <dsp:nvSpPr>
        <dsp:cNvPr id="0" name=""/>
        <dsp:cNvSpPr/>
      </dsp:nvSpPr>
      <dsp:spPr>
        <a:xfrm>
          <a:off x="386703" y="1888099"/>
          <a:ext cx="703096" cy="703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670DD-2DA4-46C4-9836-1B69018F9300}">
      <dsp:nvSpPr>
        <dsp:cNvPr id="0" name=""/>
        <dsp:cNvSpPr/>
      </dsp:nvSpPr>
      <dsp:spPr>
        <a:xfrm>
          <a:off x="1476502" y="1600469"/>
          <a:ext cx="3183237" cy="127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93" tIns="135293" rIns="135293" bIns="135293" numCol="1" spcCol="1270" anchor="ctr" anchorCtr="0">
          <a:noAutofit/>
        </a:bodyPr>
        <a:lstStyle/>
        <a:p>
          <a:pPr marL="0" lvl="0" indent="0" algn="l" defTabSz="844550">
            <a:lnSpc>
              <a:spcPct val="90000"/>
            </a:lnSpc>
            <a:spcBef>
              <a:spcPct val="0"/>
            </a:spcBef>
            <a:spcAft>
              <a:spcPct val="35000"/>
            </a:spcAft>
            <a:buNone/>
          </a:pPr>
          <a:r>
            <a:rPr lang="fr-FR" sz="1900" kern="1200"/>
            <a:t>Stabilisation possible</a:t>
          </a:r>
          <a:endParaRPr lang="en-US" sz="1900" kern="1200"/>
        </a:p>
      </dsp:txBody>
      <dsp:txXfrm>
        <a:off x="1476502" y="1600469"/>
        <a:ext cx="3183237" cy="1278357"/>
      </dsp:txXfrm>
    </dsp:sp>
    <dsp:sp modelId="{7D9E8690-4250-4EEB-9D1A-7AC7AE6BDE31}">
      <dsp:nvSpPr>
        <dsp:cNvPr id="0" name=""/>
        <dsp:cNvSpPr/>
      </dsp:nvSpPr>
      <dsp:spPr>
        <a:xfrm>
          <a:off x="0" y="3198416"/>
          <a:ext cx="4659740" cy="1278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2F6B4-8178-4372-9AD3-6F778A411366}">
      <dsp:nvSpPr>
        <dsp:cNvPr id="0" name=""/>
        <dsp:cNvSpPr/>
      </dsp:nvSpPr>
      <dsp:spPr>
        <a:xfrm>
          <a:off x="386703" y="3486046"/>
          <a:ext cx="703096" cy="703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C4BE6B-B006-47B0-A3F1-78E6D93BA480}">
      <dsp:nvSpPr>
        <dsp:cNvPr id="0" name=""/>
        <dsp:cNvSpPr/>
      </dsp:nvSpPr>
      <dsp:spPr>
        <a:xfrm>
          <a:off x="1476502" y="3198416"/>
          <a:ext cx="3183237" cy="127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93" tIns="135293" rIns="135293" bIns="135293" numCol="1" spcCol="1270" anchor="ctr" anchorCtr="0">
          <a:noAutofit/>
        </a:bodyPr>
        <a:lstStyle/>
        <a:p>
          <a:pPr marL="0" lvl="0" indent="0" algn="l" defTabSz="844550">
            <a:lnSpc>
              <a:spcPct val="90000"/>
            </a:lnSpc>
            <a:spcBef>
              <a:spcPct val="0"/>
            </a:spcBef>
            <a:spcAft>
              <a:spcPct val="35000"/>
            </a:spcAft>
            <a:buNone/>
          </a:pPr>
          <a:r>
            <a:rPr lang="fr-FR" sz="1900" kern="1200"/>
            <a:t>Evolution vers le trouble des conduites, et les conduites addictives, personnalité antisociale</a:t>
          </a:r>
          <a:endParaRPr lang="en-US" sz="1900" kern="1200"/>
        </a:p>
      </dsp:txBody>
      <dsp:txXfrm>
        <a:off x="1476502" y="3198416"/>
        <a:ext cx="3183237" cy="1278357"/>
      </dsp:txXfrm>
    </dsp:sp>
    <dsp:sp modelId="{A3278409-5616-4127-B8D4-E0CAC08582E7}">
      <dsp:nvSpPr>
        <dsp:cNvPr id="0" name=""/>
        <dsp:cNvSpPr/>
      </dsp:nvSpPr>
      <dsp:spPr>
        <a:xfrm>
          <a:off x="0" y="4796363"/>
          <a:ext cx="4659740" cy="12783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5BA1A-0E48-4EE5-BE6F-DEC3E2F693DF}">
      <dsp:nvSpPr>
        <dsp:cNvPr id="0" name=""/>
        <dsp:cNvSpPr/>
      </dsp:nvSpPr>
      <dsp:spPr>
        <a:xfrm>
          <a:off x="386703" y="5083993"/>
          <a:ext cx="703096" cy="703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CD8A7C-2216-479D-B587-7293EEBF20AD}">
      <dsp:nvSpPr>
        <dsp:cNvPr id="0" name=""/>
        <dsp:cNvSpPr/>
      </dsp:nvSpPr>
      <dsp:spPr>
        <a:xfrm>
          <a:off x="1476502" y="4796363"/>
          <a:ext cx="3183237" cy="1278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93" tIns="135293" rIns="135293" bIns="135293" numCol="1" spcCol="1270" anchor="ctr" anchorCtr="0">
          <a:noAutofit/>
        </a:bodyPr>
        <a:lstStyle/>
        <a:p>
          <a:pPr marL="0" lvl="0" indent="0" algn="l" defTabSz="844550">
            <a:lnSpc>
              <a:spcPct val="90000"/>
            </a:lnSpc>
            <a:spcBef>
              <a:spcPct val="0"/>
            </a:spcBef>
            <a:spcAft>
              <a:spcPct val="35000"/>
            </a:spcAft>
            <a:buNone/>
          </a:pPr>
          <a:r>
            <a:rPr lang="fr-FR" sz="1900" kern="1200"/>
            <a:t>Comorbidité fréquente: TDAH</a:t>
          </a:r>
          <a:endParaRPr lang="en-US" sz="1900" kern="1200"/>
        </a:p>
      </dsp:txBody>
      <dsp:txXfrm>
        <a:off x="1476502" y="4796363"/>
        <a:ext cx="3183237" cy="1278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BCEC7-AEFB-4199-AE9F-532D1976CD33}">
      <dsp:nvSpPr>
        <dsp:cNvPr id="0" name=""/>
        <dsp:cNvSpPr/>
      </dsp:nvSpPr>
      <dsp:spPr>
        <a:xfrm>
          <a:off x="0" y="600"/>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12BB0-FC2C-43C0-B114-C245E18C9545}">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C9DFC6-0F6F-4730-B646-0C700F841EBF}">
      <dsp:nvSpPr>
        <dsp:cNvPr id="0" name=""/>
        <dsp:cNvSpPr/>
      </dsp:nvSpPr>
      <dsp:spPr>
        <a:xfrm>
          <a:off x="1623616" y="60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711200">
            <a:lnSpc>
              <a:spcPct val="90000"/>
            </a:lnSpc>
            <a:spcBef>
              <a:spcPct val="0"/>
            </a:spcBef>
            <a:spcAft>
              <a:spcPct val="35000"/>
            </a:spcAft>
            <a:buNone/>
          </a:pPr>
          <a:r>
            <a:rPr lang="fr-FR" sz="1600" kern="1200"/>
            <a:t>Insécurité face à l’autorité</a:t>
          </a:r>
          <a:endParaRPr lang="en-US" sz="1600" kern="1200"/>
        </a:p>
      </dsp:txBody>
      <dsp:txXfrm>
        <a:off x="1623616" y="600"/>
        <a:ext cx="2607864" cy="1405728"/>
      </dsp:txXfrm>
    </dsp:sp>
    <dsp:sp modelId="{87CC948E-9C44-4F30-82C4-F1C9F1FF0B25}">
      <dsp:nvSpPr>
        <dsp:cNvPr id="0" name=""/>
        <dsp:cNvSpPr/>
      </dsp:nvSpPr>
      <dsp:spPr>
        <a:xfrm>
          <a:off x="0" y="1757760"/>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3EF75-96A3-4E3E-838C-6BF3E0A10E6A}">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0DEEDF-EE9D-4B4D-851F-6B1E6629913D}">
      <dsp:nvSpPr>
        <dsp:cNvPr id="0" name=""/>
        <dsp:cNvSpPr/>
      </dsp:nvSpPr>
      <dsp:spPr>
        <a:xfrm>
          <a:off x="1623616" y="1757760"/>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711200">
            <a:lnSpc>
              <a:spcPct val="90000"/>
            </a:lnSpc>
            <a:spcBef>
              <a:spcPct val="0"/>
            </a:spcBef>
            <a:spcAft>
              <a:spcPct val="35000"/>
            </a:spcAft>
            <a:buNone/>
          </a:pPr>
          <a:r>
            <a:rPr lang="fr-FR" sz="1600" kern="1200"/>
            <a:t>Fragilité de l’estime de soi</a:t>
          </a:r>
          <a:endParaRPr lang="en-US" sz="1600" kern="1200"/>
        </a:p>
      </dsp:txBody>
      <dsp:txXfrm>
        <a:off x="1623616" y="1757760"/>
        <a:ext cx="2607864" cy="1405728"/>
      </dsp:txXfrm>
    </dsp:sp>
    <dsp:sp modelId="{3B4A4E05-E137-45BC-9AF7-8160B69F5079}">
      <dsp:nvSpPr>
        <dsp:cNvPr id="0" name=""/>
        <dsp:cNvSpPr/>
      </dsp:nvSpPr>
      <dsp:spPr>
        <a:xfrm>
          <a:off x="0" y="3514921"/>
          <a:ext cx="4231481"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1400F-58A7-4965-B5AA-D3F00ABE19AF}">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60E3A1-BA0B-43C9-82CD-2504677C1BD3}">
      <dsp:nvSpPr>
        <dsp:cNvPr id="0" name=""/>
        <dsp:cNvSpPr/>
      </dsp:nvSpPr>
      <dsp:spPr>
        <a:xfrm>
          <a:off x="1623616" y="3514921"/>
          <a:ext cx="2607864"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711200">
            <a:lnSpc>
              <a:spcPct val="90000"/>
            </a:lnSpc>
            <a:spcBef>
              <a:spcPct val="0"/>
            </a:spcBef>
            <a:spcAft>
              <a:spcPct val="35000"/>
            </a:spcAft>
            <a:buNone/>
          </a:pPr>
          <a:r>
            <a:rPr lang="fr-FR" sz="1600" kern="1200"/>
            <a:t>Hypothèse neurodéveloppementale??</a:t>
          </a:r>
          <a:endParaRPr lang="en-US" sz="1600" kern="1200"/>
        </a:p>
      </dsp:txBody>
      <dsp:txXfrm>
        <a:off x="1623616" y="3514921"/>
        <a:ext cx="2607864" cy="1405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7A758-8B7D-9F4C-A41B-555562BA0D9E}">
      <dsp:nvSpPr>
        <dsp:cNvPr id="0" name=""/>
        <dsp:cNvSpPr/>
      </dsp:nvSpPr>
      <dsp:spPr>
        <a:xfrm>
          <a:off x="0" y="260832"/>
          <a:ext cx="9040956" cy="79852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Initialement les parents formulent une demande à l’enfant, ou lui refusent quelque chose qu’il désire. </a:t>
          </a:r>
          <a:endParaRPr lang="en-US" sz="1600" kern="1200"/>
        </a:p>
      </dsp:txBody>
      <dsp:txXfrm>
        <a:off x="38981" y="299813"/>
        <a:ext cx="8962994" cy="720562"/>
      </dsp:txXfrm>
    </dsp:sp>
    <dsp:sp modelId="{492F19BE-C793-9F4A-8120-1368B7DC9F23}">
      <dsp:nvSpPr>
        <dsp:cNvPr id="0" name=""/>
        <dsp:cNvSpPr/>
      </dsp:nvSpPr>
      <dsp:spPr>
        <a:xfrm>
          <a:off x="0" y="1105437"/>
          <a:ext cx="9040956" cy="798524"/>
        </a:xfrm>
        <a:prstGeom prst="round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À cela l’enfant s’oppose et commence à argumenter. En réponse aux arguments de l’enfant, les parents expliquent, réexpliquent, reformulent et réexpliquent de nouveau leur décision. C’est le début de l’argumentation.</a:t>
          </a:r>
          <a:endParaRPr lang="en-US" sz="1600" kern="1200"/>
        </a:p>
      </dsp:txBody>
      <dsp:txXfrm>
        <a:off x="38981" y="1144418"/>
        <a:ext cx="8962994" cy="720562"/>
      </dsp:txXfrm>
    </dsp:sp>
    <dsp:sp modelId="{1BF02FCE-58F7-FD43-A070-00C073B8854F}">
      <dsp:nvSpPr>
        <dsp:cNvPr id="0" name=""/>
        <dsp:cNvSpPr/>
      </dsp:nvSpPr>
      <dsp:spPr>
        <a:xfrm>
          <a:off x="0" y="1950042"/>
          <a:ext cx="9040956" cy="798524"/>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Puis les parents entrent dans les arguments de l’enfant et souvent on dévie à ce moment dans une argumentation irrationnelle, parce que l’enfant utilise des arguments irrationnels. Par exemple:</a:t>
          </a:r>
          <a:endParaRPr lang="en-US" sz="1600" kern="1200"/>
        </a:p>
      </dsp:txBody>
      <dsp:txXfrm>
        <a:off x="38981" y="1989023"/>
        <a:ext cx="8962994" cy="720562"/>
      </dsp:txXfrm>
    </dsp:sp>
    <dsp:sp modelId="{D28233F3-514F-5342-B809-E0D9915247DE}">
      <dsp:nvSpPr>
        <dsp:cNvPr id="0" name=""/>
        <dsp:cNvSpPr/>
      </dsp:nvSpPr>
      <dsp:spPr>
        <a:xfrm>
          <a:off x="0" y="2794647"/>
          <a:ext cx="9040956" cy="798524"/>
        </a:xfrm>
        <a:prstGeom prst="round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Enfant: “Tous mes amis ont ce jouet et pas moi”</a:t>
          </a:r>
          <a:br>
            <a:rPr lang="fr-FR" sz="1600" kern="1200"/>
          </a:br>
          <a:r>
            <a:rPr lang="fr-FR" sz="1600" kern="1200"/>
            <a:t>Parent: “Bien c’est ça, tu peux aller vivre chez un de tes amis si tu veux!”</a:t>
          </a:r>
          <a:endParaRPr lang="en-US" sz="1600" kern="1200"/>
        </a:p>
      </dsp:txBody>
      <dsp:txXfrm>
        <a:off x="38981" y="2833628"/>
        <a:ext cx="8962994" cy="720562"/>
      </dsp:txXfrm>
    </dsp:sp>
    <dsp:sp modelId="{37E1099E-3839-4447-9BD2-113ED00E09D7}">
      <dsp:nvSpPr>
        <dsp:cNvPr id="0" name=""/>
        <dsp:cNvSpPr/>
      </dsp:nvSpPr>
      <dsp:spPr>
        <a:xfrm>
          <a:off x="0" y="3639252"/>
          <a:ext cx="9040956" cy="79852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Dans cet exemple, l’argument de l’enfant est manifestement invraisemblable, mais les parents y répondent tout de même par un argument tout aussi invraisemblable puisque jamais ils ne laisseraient leur enfant aller vivre ailleurs! Cette argumentation ne mène donc à rien en terme de résolution de la situation.</a:t>
          </a:r>
          <a:endParaRPr lang="en-US" sz="1600" kern="1200" dirty="0"/>
        </a:p>
      </dsp:txBody>
      <dsp:txXfrm>
        <a:off x="38981" y="3678233"/>
        <a:ext cx="8962994" cy="720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0A5FF-2002-4B6A-B020-300FBF3D8B14}">
      <dsp:nvSpPr>
        <dsp:cNvPr id="0" name=""/>
        <dsp:cNvSpPr/>
      </dsp:nvSpPr>
      <dsp:spPr>
        <a:xfrm>
          <a:off x="0" y="842391"/>
          <a:ext cx="8581293" cy="1555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60387-71C5-4FD1-B267-4D12419C0F19}">
      <dsp:nvSpPr>
        <dsp:cNvPr id="0" name=""/>
        <dsp:cNvSpPr/>
      </dsp:nvSpPr>
      <dsp:spPr>
        <a:xfrm>
          <a:off x="470443" y="1192307"/>
          <a:ext cx="855350" cy="8553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F87D5-E382-4EAB-8CE5-CA3BB3E78E38}">
      <dsp:nvSpPr>
        <dsp:cNvPr id="0" name=""/>
        <dsp:cNvSpPr/>
      </dsp:nvSpPr>
      <dsp:spPr>
        <a:xfrm>
          <a:off x="1796236" y="842391"/>
          <a:ext cx="6785056" cy="15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90" tIns="164590" rIns="164590" bIns="164590" numCol="1" spcCol="1270" anchor="ctr" anchorCtr="0">
          <a:noAutofit/>
        </a:bodyPr>
        <a:lstStyle/>
        <a:p>
          <a:pPr marL="0" lvl="0" indent="0" algn="l" defTabSz="977900">
            <a:lnSpc>
              <a:spcPct val="100000"/>
            </a:lnSpc>
            <a:spcBef>
              <a:spcPct val="0"/>
            </a:spcBef>
            <a:spcAft>
              <a:spcPct val="35000"/>
            </a:spcAft>
            <a:buNone/>
          </a:pPr>
          <a:r>
            <a:rPr lang="fr-FR" sz="2200" kern="1200"/>
            <a:t>Après un certain nombre de répétitions de la consigne, avec argumentation, les parents passent à la deuxième étape</a:t>
          </a:r>
          <a:r>
            <a:rPr lang="fr-FR" sz="2200" b="1" kern="1200"/>
            <a:t>: La menace. </a:t>
          </a:r>
          <a:r>
            <a:rPr lang="fr-FR" sz="2200" kern="1200"/>
            <a:t>On menace alors l’enfant d’une punition ou de la perte d’un privilège. </a:t>
          </a:r>
          <a:endParaRPr lang="en-US" sz="2200" kern="1200"/>
        </a:p>
      </dsp:txBody>
      <dsp:txXfrm>
        <a:off x="1796236" y="842391"/>
        <a:ext cx="6785056" cy="1555183"/>
      </dsp:txXfrm>
    </dsp:sp>
    <dsp:sp modelId="{C67EF6E0-B086-483C-9DEE-805CC1D19085}">
      <dsp:nvSpPr>
        <dsp:cNvPr id="0" name=""/>
        <dsp:cNvSpPr/>
      </dsp:nvSpPr>
      <dsp:spPr>
        <a:xfrm>
          <a:off x="0" y="2786370"/>
          <a:ext cx="8581293" cy="1555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C0DEF-062C-4B41-B060-B8B999DED483}">
      <dsp:nvSpPr>
        <dsp:cNvPr id="0" name=""/>
        <dsp:cNvSpPr/>
      </dsp:nvSpPr>
      <dsp:spPr>
        <a:xfrm>
          <a:off x="470443" y="3136286"/>
          <a:ext cx="855350" cy="8553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50E86C-F278-43A1-BC05-70F7A7F36996}">
      <dsp:nvSpPr>
        <dsp:cNvPr id="0" name=""/>
        <dsp:cNvSpPr/>
      </dsp:nvSpPr>
      <dsp:spPr>
        <a:xfrm>
          <a:off x="1796236" y="2786370"/>
          <a:ext cx="6785056" cy="155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90" tIns="164590" rIns="164590" bIns="164590" numCol="1" spcCol="1270" anchor="ctr" anchorCtr="0">
          <a:noAutofit/>
        </a:bodyPr>
        <a:lstStyle/>
        <a:p>
          <a:pPr marL="0" lvl="0" indent="0" algn="l" defTabSz="977900">
            <a:lnSpc>
              <a:spcPct val="100000"/>
            </a:lnSpc>
            <a:spcBef>
              <a:spcPct val="0"/>
            </a:spcBef>
            <a:spcAft>
              <a:spcPct val="35000"/>
            </a:spcAft>
            <a:buNone/>
          </a:pPr>
          <a:r>
            <a:rPr lang="fr-FR" sz="2200" kern="1200" dirty="0"/>
            <a:t>Habituellement l’argumentation continue, mais subit alors un changement de direction. L’enfant n’argumente plus sur la consigne de départ, mais argumente maintenant sur la menace de punition.</a:t>
          </a:r>
          <a:endParaRPr lang="en-US" sz="2200" kern="1200" dirty="0"/>
        </a:p>
      </dsp:txBody>
      <dsp:txXfrm>
        <a:off x="1796236" y="2786370"/>
        <a:ext cx="6785056" cy="155518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63D28-B224-4F46-AD56-D9435A047B09}" type="datetimeFigureOut">
              <a:rPr lang="fr-FR" smtClean="0"/>
              <a:pPr/>
              <a:t>20/06/2025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E3587-8B6D-BB40-806B-3FAE5E0DC52A}" type="slidenum">
              <a:rPr lang="fr-FR" smtClean="0"/>
              <a:pPr/>
              <a:t>‹N°›</a:t>
            </a:fld>
            <a:endParaRPr lang="fr-FR"/>
          </a:p>
        </p:txBody>
      </p:sp>
    </p:spTree>
    <p:extLst>
      <p:ext uri="{BB962C8B-B14F-4D97-AF65-F5344CB8AC3E}">
        <p14:creationId xmlns:p14="http://schemas.microsoft.com/office/powerpoint/2010/main" val="700480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FE3587-8B6D-BB40-806B-3FAE5E0DC52A}" type="slidenum">
              <a:rPr lang="fr-FR" smtClean="0"/>
              <a:pPr/>
              <a:t>1</a:t>
            </a:fld>
            <a:endParaRPr lang="fr-FR"/>
          </a:p>
        </p:txBody>
      </p:sp>
    </p:spTree>
    <p:extLst>
      <p:ext uri="{BB962C8B-B14F-4D97-AF65-F5344CB8AC3E}">
        <p14:creationId xmlns:p14="http://schemas.microsoft.com/office/powerpoint/2010/main" val="284069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FE3587-8B6D-BB40-806B-3FAE5E0DC52A}" type="slidenum">
              <a:rPr lang="fr-FR" smtClean="0"/>
              <a:pPr/>
              <a:t>2</a:t>
            </a:fld>
            <a:endParaRPr lang="fr-FR"/>
          </a:p>
        </p:txBody>
      </p:sp>
    </p:spTree>
    <p:extLst>
      <p:ext uri="{BB962C8B-B14F-4D97-AF65-F5344CB8AC3E}">
        <p14:creationId xmlns:p14="http://schemas.microsoft.com/office/powerpoint/2010/main" val="261326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FE3587-8B6D-BB40-806B-3FAE5E0DC52A}" type="slidenum">
              <a:rPr lang="fr-FR" smtClean="0"/>
              <a:pPr/>
              <a:t>16</a:t>
            </a:fld>
            <a:endParaRPr lang="fr-FR"/>
          </a:p>
        </p:txBody>
      </p:sp>
    </p:spTree>
    <p:extLst>
      <p:ext uri="{BB962C8B-B14F-4D97-AF65-F5344CB8AC3E}">
        <p14:creationId xmlns:p14="http://schemas.microsoft.com/office/powerpoint/2010/main" val="357772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FE3587-8B6D-BB40-806B-3FAE5E0DC52A}" type="slidenum">
              <a:rPr lang="fr-FR" smtClean="0"/>
              <a:pPr/>
              <a:t>17</a:t>
            </a:fld>
            <a:endParaRPr lang="fr-FR"/>
          </a:p>
        </p:txBody>
      </p:sp>
    </p:spTree>
    <p:extLst>
      <p:ext uri="{BB962C8B-B14F-4D97-AF65-F5344CB8AC3E}">
        <p14:creationId xmlns:p14="http://schemas.microsoft.com/office/powerpoint/2010/main" val="108018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FE3587-8B6D-BB40-806B-3FAE5E0DC52A}" type="slidenum">
              <a:rPr lang="fr-FR" smtClean="0"/>
              <a:pPr/>
              <a:t>19</a:t>
            </a:fld>
            <a:endParaRPr lang="fr-FR"/>
          </a:p>
        </p:txBody>
      </p:sp>
    </p:spTree>
    <p:extLst>
      <p:ext uri="{BB962C8B-B14F-4D97-AF65-F5344CB8AC3E}">
        <p14:creationId xmlns:p14="http://schemas.microsoft.com/office/powerpoint/2010/main" val="286341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FE3587-8B6D-BB40-806B-3FAE5E0DC52A}" type="slidenum">
              <a:rPr lang="fr-FR" smtClean="0"/>
              <a:pPr/>
              <a:t>21</a:t>
            </a:fld>
            <a:endParaRPr lang="fr-FR"/>
          </a:p>
        </p:txBody>
      </p:sp>
    </p:spTree>
    <p:extLst>
      <p:ext uri="{BB962C8B-B14F-4D97-AF65-F5344CB8AC3E}">
        <p14:creationId xmlns:p14="http://schemas.microsoft.com/office/powerpoint/2010/main" val="26783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5F2C6DC1-584D-1941-AB5C-3543DE196329}" type="datetimeFigureOut">
              <a:rPr lang="fr-FR" smtClean="0"/>
              <a:pPr/>
              <a:t>20/06/2025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77DCC-0D63-224A-907C-A4B57C19E88C}" type="slidenum">
              <a:rPr lang="fr-FR" smtClean="0"/>
              <a:pPr/>
              <a:t>‹N°›</a:t>
            </a:fld>
            <a:endParaRPr lang="fr-F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55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77DCC-0D63-224A-907C-A4B57C19E88C}" type="slidenum">
              <a:rPr lang="fr-FR" smtClean="0"/>
              <a:pPr/>
              <a:t>‹N°›</a:t>
            </a:fld>
            <a:endParaRPr lang="fr-FR"/>
          </a:p>
        </p:txBody>
      </p:sp>
    </p:spTree>
    <p:extLst>
      <p:ext uri="{BB962C8B-B14F-4D97-AF65-F5344CB8AC3E}">
        <p14:creationId xmlns:p14="http://schemas.microsoft.com/office/powerpoint/2010/main" val="158142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77DCC-0D63-224A-907C-A4B57C19E88C}" type="slidenum">
              <a:rPr lang="fr-FR" smtClean="0"/>
              <a:pPr/>
              <a:t>‹N°›</a:t>
            </a:fld>
            <a:endParaRPr lang="fr-F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27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77DCC-0D63-224A-907C-A4B57C19E88C}" type="slidenum">
              <a:rPr lang="fr-FR" smtClean="0"/>
              <a:pPr/>
              <a:t>‹N°›</a:t>
            </a:fld>
            <a:endParaRPr lang="fr-FR"/>
          </a:p>
        </p:txBody>
      </p:sp>
    </p:spTree>
    <p:extLst>
      <p:ext uri="{BB962C8B-B14F-4D97-AF65-F5344CB8AC3E}">
        <p14:creationId xmlns:p14="http://schemas.microsoft.com/office/powerpoint/2010/main" val="89882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77DCC-0D63-224A-907C-A4B57C19E88C}" type="slidenum">
              <a:rPr lang="fr-FR" smtClean="0"/>
              <a:pPr/>
              <a:t>‹N°›</a:t>
            </a:fld>
            <a:endParaRPr lang="fr-F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88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77DCC-0D63-224A-907C-A4B57C19E88C}" type="slidenum">
              <a:rPr lang="fr-FR" smtClean="0"/>
              <a:pPr/>
              <a:t>‹N°›</a:t>
            </a:fld>
            <a:endParaRPr lang="fr-FR"/>
          </a:p>
        </p:txBody>
      </p:sp>
    </p:spTree>
    <p:extLst>
      <p:ext uri="{BB962C8B-B14F-4D97-AF65-F5344CB8AC3E}">
        <p14:creationId xmlns:p14="http://schemas.microsoft.com/office/powerpoint/2010/main" val="69268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477DCC-0D63-224A-907C-A4B57C19E88C}" type="slidenum">
              <a:rPr lang="fr-FR" smtClean="0"/>
              <a:pPr/>
              <a:t>‹N°›</a:t>
            </a:fld>
            <a:endParaRPr lang="fr-FR"/>
          </a:p>
        </p:txBody>
      </p:sp>
    </p:spTree>
    <p:extLst>
      <p:ext uri="{BB962C8B-B14F-4D97-AF65-F5344CB8AC3E}">
        <p14:creationId xmlns:p14="http://schemas.microsoft.com/office/powerpoint/2010/main" val="130064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477DCC-0D63-224A-907C-A4B57C19E88C}" type="slidenum">
              <a:rPr lang="fr-FR" smtClean="0"/>
              <a:pPr/>
              <a:t>‹N°›</a:t>
            </a:fld>
            <a:endParaRPr lang="fr-FR"/>
          </a:p>
        </p:txBody>
      </p:sp>
    </p:spTree>
    <p:extLst>
      <p:ext uri="{BB962C8B-B14F-4D97-AF65-F5344CB8AC3E}">
        <p14:creationId xmlns:p14="http://schemas.microsoft.com/office/powerpoint/2010/main" val="194797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477DCC-0D63-224A-907C-A4B57C19E88C}" type="slidenum">
              <a:rPr lang="fr-FR" smtClean="0"/>
              <a:pPr/>
              <a:t>‹N°›</a:t>
            </a:fld>
            <a:endParaRPr lang="fr-FR"/>
          </a:p>
        </p:txBody>
      </p:sp>
    </p:spTree>
    <p:extLst>
      <p:ext uri="{BB962C8B-B14F-4D97-AF65-F5344CB8AC3E}">
        <p14:creationId xmlns:p14="http://schemas.microsoft.com/office/powerpoint/2010/main" val="298295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77DCC-0D63-224A-907C-A4B57C19E88C}" type="slidenum">
              <a:rPr lang="fr-FR" smtClean="0"/>
              <a:pPr/>
              <a:t>‹N°›</a:t>
            </a:fld>
            <a:endParaRPr lang="fr-FR"/>
          </a:p>
        </p:txBody>
      </p:sp>
    </p:spTree>
    <p:extLst>
      <p:ext uri="{BB962C8B-B14F-4D97-AF65-F5344CB8AC3E}">
        <p14:creationId xmlns:p14="http://schemas.microsoft.com/office/powerpoint/2010/main" val="424270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2C6DC1-584D-1941-AB5C-3543DE196329}" type="datetimeFigureOut">
              <a:rPr lang="fr-FR" smtClean="0"/>
              <a:pPr/>
              <a:t>20/06/2025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77DCC-0D63-224A-907C-A4B57C19E88C}" type="slidenum">
              <a:rPr lang="fr-FR" smtClean="0"/>
              <a:pPr/>
              <a:t>‹N°›</a:t>
            </a:fld>
            <a:endParaRPr lang="fr-F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5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F2C6DC1-584D-1941-AB5C-3543DE196329}" type="datetimeFigureOut">
              <a:rPr lang="fr-FR" smtClean="0"/>
              <a:pPr/>
              <a:t>20/06/2025</a:t>
            </a:fld>
            <a:endParaRPr lang="fr-F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477DCC-0D63-224A-907C-A4B57C19E88C}" type="slidenum">
              <a:rPr lang="fr-FR" smtClean="0"/>
              <a:pPr/>
              <a:t>‹N°›</a:t>
            </a:fld>
            <a:endParaRPr lang="fr-F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6989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DE0017-9F63-7446-7D9D-2B35EF32CAF7}"/>
              </a:ext>
            </a:extLst>
          </p:cNvPr>
          <p:cNvPicPr>
            <a:picLocks noChangeAspect="1"/>
          </p:cNvPicPr>
          <p:nvPr/>
        </p:nvPicPr>
        <p:blipFill rotWithShape="1">
          <a:blip r:embed="rId3"/>
          <a:srcRect l="2008" r="9991"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re 3">
            <a:extLst>
              <a:ext uri="{FF2B5EF4-FFF2-40B4-BE49-F238E27FC236}">
                <a16:creationId xmlns:a16="http://schemas.microsoft.com/office/drawing/2014/main" id="{C6F3B755-E9F6-8A90-C77F-5C9A74C340DF}"/>
              </a:ext>
            </a:extLst>
          </p:cNvPr>
          <p:cNvSpPr>
            <a:spLocks noGrp="1"/>
          </p:cNvSpPr>
          <p:nvPr>
            <p:ph type="ctrTitle"/>
          </p:nvPr>
        </p:nvSpPr>
        <p:spPr>
          <a:xfrm>
            <a:off x="342900" y="4960137"/>
            <a:ext cx="5829300" cy="1463040"/>
          </a:xfrm>
        </p:spPr>
        <p:txBody>
          <a:bodyPr>
            <a:normAutofit/>
          </a:bodyPr>
          <a:lstStyle/>
          <a:p>
            <a:r>
              <a:rPr lang="fr-FR" sz="3700">
                <a:solidFill>
                  <a:srgbClr val="FFFFFF"/>
                </a:solidFill>
              </a:rPr>
              <a:t>Psycho éducation 3</a:t>
            </a:r>
            <a:br>
              <a:rPr lang="fr-FR" sz="3700">
                <a:solidFill>
                  <a:srgbClr val="FFFFFF"/>
                </a:solidFill>
              </a:rPr>
            </a:br>
            <a:r>
              <a:rPr lang="fr-FR" sz="3700">
                <a:solidFill>
                  <a:srgbClr val="FFFFFF"/>
                </a:solidFill>
              </a:rPr>
              <a:t>C’est quoi le trouble oppositionnel?</a:t>
            </a:r>
          </a:p>
        </p:txBody>
      </p:sp>
      <p:sp>
        <p:nvSpPr>
          <p:cNvPr id="5" name="Sous-titre 4">
            <a:extLst>
              <a:ext uri="{FF2B5EF4-FFF2-40B4-BE49-F238E27FC236}">
                <a16:creationId xmlns:a16="http://schemas.microsoft.com/office/drawing/2014/main" id="{95102B68-9DEF-55D0-87EC-70FF7B07F3E6}"/>
              </a:ext>
            </a:extLst>
          </p:cNvPr>
          <p:cNvSpPr>
            <a:spLocks noGrp="1"/>
          </p:cNvSpPr>
          <p:nvPr>
            <p:ph type="subTitle" idx="1"/>
          </p:nvPr>
        </p:nvSpPr>
        <p:spPr>
          <a:xfrm>
            <a:off x="6457950" y="4960137"/>
            <a:ext cx="2400300" cy="1463040"/>
          </a:xfrm>
        </p:spPr>
        <p:txBody>
          <a:bodyPr>
            <a:normAutofit fontScale="85000" lnSpcReduction="20000"/>
          </a:bodyPr>
          <a:lstStyle/>
          <a:p>
            <a:r>
              <a:rPr lang="fr-FR" dirty="0">
                <a:solidFill>
                  <a:srgbClr val="FFFFFF"/>
                </a:solidFill>
              </a:rPr>
              <a:t>Dr Jean Chambry</a:t>
            </a:r>
          </a:p>
          <a:p>
            <a:r>
              <a:rPr lang="fr-FR" dirty="0">
                <a:solidFill>
                  <a:srgbClr val="FFFFFF"/>
                </a:solidFill>
              </a:rPr>
              <a:t>Psychiatre d’enfants et d’adolescent</a:t>
            </a:r>
          </a:p>
          <a:p>
            <a:endParaRPr lang="fr-FR" dirty="0">
              <a:solidFill>
                <a:srgbClr val="FFFFFF"/>
              </a:solidFill>
            </a:endParaRPr>
          </a:p>
          <a:p>
            <a:r>
              <a:rPr lang="fr-FR" dirty="0">
                <a:solidFill>
                  <a:srgbClr val="FFFFFF"/>
                </a:solidFill>
              </a:rPr>
              <a:t>Madame Hélène Costa</a:t>
            </a:r>
          </a:p>
          <a:p>
            <a:r>
              <a:rPr lang="fr-FR" dirty="0">
                <a:solidFill>
                  <a:srgbClr val="FFFFFF"/>
                </a:solidFill>
              </a:rPr>
              <a:t>Maman d’un enfant suivi au réseau </a:t>
            </a:r>
          </a:p>
        </p:txBody>
      </p:sp>
      <p:cxnSp>
        <p:nvCxnSpPr>
          <p:cNvPr id="13" name="Straight Connector 12">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5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31B8B01-7E7E-A143-ADB1-DE10860D1A19}"/>
              </a:ext>
            </a:extLst>
          </p:cNvPr>
          <p:cNvSpPr>
            <a:spLocks noGrp="1"/>
          </p:cNvSpPr>
          <p:nvPr>
            <p:ph type="title"/>
          </p:nvPr>
        </p:nvSpPr>
        <p:spPr>
          <a:xfrm>
            <a:off x="482601" y="643467"/>
            <a:ext cx="2561709" cy="5571066"/>
          </a:xfrm>
        </p:spPr>
        <p:txBody>
          <a:bodyPr>
            <a:normAutofit/>
          </a:bodyPr>
          <a:lstStyle/>
          <a:p>
            <a:r>
              <a:rPr lang="fr-FR" sz="3400">
                <a:solidFill>
                  <a:srgbClr val="FFFFFF"/>
                </a:solidFill>
              </a:rPr>
              <a:t>Etiopathogénie</a:t>
            </a:r>
          </a:p>
        </p:txBody>
      </p:sp>
      <p:graphicFrame>
        <p:nvGraphicFramePr>
          <p:cNvPr id="5" name="Espace réservé du contenu 2">
            <a:extLst>
              <a:ext uri="{FF2B5EF4-FFF2-40B4-BE49-F238E27FC236}">
                <a16:creationId xmlns:a16="http://schemas.microsoft.com/office/drawing/2014/main" id="{742CACD8-68FE-D618-0BED-6A19C213B136}"/>
              </a:ext>
            </a:extLst>
          </p:cNvPr>
          <p:cNvGraphicFramePr>
            <a:graphicFrameLocks noGrp="1"/>
          </p:cNvGraphicFramePr>
          <p:nvPr>
            <p:ph idx="1"/>
            <p:extLst>
              <p:ext uri="{D42A27DB-BD31-4B8C-83A1-F6EECF244321}">
                <p14:modId xmlns:p14="http://schemas.microsoft.com/office/powerpoint/2010/main" val="45639260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93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34C8AD5-72FA-CC41-B25B-6307B6704B4B}"/>
              </a:ext>
            </a:extLst>
          </p:cNvPr>
          <p:cNvSpPr>
            <a:spLocks noGrp="1"/>
          </p:cNvSpPr>
          <p:nvPr>
            <p:ph type="title"/>
          </p:nvPr>
        </p:nvSpPr>
        <p:spPr>
          <a:xfrm>
            <a:off x="768096" y="585216"/>
            <a:ext cx="4505270" cy="1499616"/>
          </a:xfrm>
        </p:spPr>
        <p:txBody>
          <a:bodyPr>
            <a:normAutofit/>
          </a:bodyPr>
          <a:lstStyle/>
          <a:p>
            <a:r>
              <a:rPr lang="fr-FR">
                <a:solidFill>
                  <a:srgbClr val="FFFFFF"/>
                </a:solidFill>
              </a:rPr>
              <a:t>Quand tout va bien</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D977761E-7407-F44E-B1B6-6DAEF058F0AF}"/>
              </a:ext>
            </a:extLst>
          </p:cNvPr>
          <p:cNvSpPr>
            <a:spLocks noGrp="1"/>
          </p:cNvSpPr>
          <p:nvPr>
            <p:ph idx="1"/>
          </p:nvPr>
        </p:nvSpPr>
        <p:spPr>
          <a:xfrm>
            <a:off x="154747" y="1740725"/>
            <a:ext cx="5509443" cy="4871090"/>
          </a:xfrm>
        </p:spPr>
        <p:txBody>
          <a:bodyPr>
            <a:normAutofit fontScale="92500" lnSpcReduction="20000"/>
          </a:bodyPr>
          <a:lstStyle/>
          <a:p>
            <a:r>
              <a:rPr lang="fr-FR" sz="1800" dirty="0">
                <a:solidFill>
                  <a:srgbClr val="FFFFFF"/>
                </a:solidFill>
              </a:rPr>
              <a:t>La phase d’opposition doit s’estomper et l’enfant doit revenir en harmonie avec ses parents. </a:t>
            </a:r>
          </a:p>
          <a:p>
            <a:r>
              <a:rPr lang="fr-FR" sz="1800" dirty="0">
                <a:solidFill>
                  <a:srgbClr val="FFFFFF"/>
                </a:solidFill>
              </a:rPr>
              <a:t>Cette harmonisation doit se faire par une approche des deux côtés. </a:t>
            </a:r>
          </a:p>
          <a:p>
            <a:r>
              <a:rPr lang="fr-FR" sz="1800" dirty="0">
                <a:solidFill>
                  <a:srgbClr val="FFFFFF"/>
                </a:solidFill>
              </a:rPr>
              <a:t>Les parents doivent reconnaître l’individualité de leur enfant en le laissant faire des choses par lui-même lorsqu’il le demande, en le laissant faire des choix et prendre des décisions, et en valorisant l’autonomie de l’enfant. </a:t>
            </a:r>
          </a:p>
          <a:p>
            <a:r>
              <a:rPr lang="fr-FR" sz="1800" dirty="0">
                <a:solidFill>
                  <a:srgbClr val="FFFFFF"/>
                </a:solidFill>
              </a:rPr>
              <a:t>L’enfant quant à lui doit réaliser que ses parents lui imposent un cadre qui doit être maintenu, et ce, pour sa propre sécurité. </a:t>
            </a:r>
          </a:p>
          <a:p>
            <a:r>
              <a:rPr lang="fr-FR" sz="1800" dirty="0">
                <a:solidFill>
                  <a:srgbClr val="FFFFFF"/>
                </a:solidFill>
              </a:rPr>
              <a:t>L’enfant doit alors avoir une grande confiance en ses parents, souvent même une confiance aveugle. Même s’il ne comprend pas pourquoi on lui impose un règlement, il doit avoir confiance que ses parents le lui imposent pour son bien. </a:t>
            </a:r>
          </a:p>
          <a:p>
            <a:r>
              <a:rPr lang="fr-FR" sz="1800" dirty="0">
                <a:solidFill>
                  <a:srgbClr val="FFFFFF"/>
                </a:solidFill>
              </a:rPr>
              <a:t>Lorsqu’il se fait discipliner, l’enfant doit avoir suffisamment confiance en ses parents pour croire qu’ils l’aiment toujours autant, et qu’ils se montrent sévères justement parce qu’ils se soucient de son bien-être.</a:t>
            </a:r>
          </a:p>
          <a:p>
            <a:br>
              <a:rPr lang="fr-FR" sz="1100" dirty="0">
                <a:solidFill>
                  <a:srgbClr val="FFFFFF"/>
                </a:solidFill>
              </a:rPr>
            </a:br>
            <a:endParaRPr lang="fr-FR" sz="1100" dirty="0">
              <a:solidFill>
                <a:srgbClr val="FFFFFF"/>
              </a:solidFill>
            </a:endParaRPr>
          </a:p>
        </p:txBody>
      </p:sp>
      <p:pic>
        <p:nvPicPr>
          <p:cNvPr id="5" name="Picture 4" descr="Une main de deux adultes et d’un enfant les uns sur les autres">
            <a:extLst>
              <a:ext uri="{FF2B5EF4-FFF2-40B4-BE49-F238E27FC236}">
                <a16:creationId xmlns:a16="http://schemas.microsoft.com/office/drawing/2014/main" id="{4CE1C96A-065D-5FCD-446E-5CF579220872}"/>
              </a:ext>
            </a:extLst>
          </p:cNvPr>
          <p:cNvPicPr>
            <a:picLocks noChangeAspect="1"/>
          </p:cNvPicPr>
          <p:nvPr/>
        </p:nvPicPr>
        <p:blipFill rotWithShape="1">
          <a:blip r:embed="rId2"/>
          <a:srcRect l="36668" r="29462" b="-1"/>
          <a:stretch/>
        </p:blipFill>
        <p:spPr>
          <a:xfrm>
            <a:off x="5664199" y="10"/>
            <a:ext cx="3479801" cy="6857990"/>
          </a:xfrm>
          <a:prstGeom prst="rect">
            <a:avLst/>
          </a:prstGeom>
        </p:spPr>
      </p:pic>
    </p:spTree>
    <p:extLst>
      <p:ext uri="{BB962C8B-B14F-4D97-AF65-F5344CB8AC3E}">
        <p14:creationId xmlns:p14="http://schemas.microsoft.com/office/powerpoint/2010/main" val="391414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38E400-8FF5-764C-ACC9-238D28E9AE4B}"/>
              </a:ext>
            </a:extLst>
          </p:cNvPr>
          <p:cNvSpPr>
            <a:spLocks noGrp="1"/>
          </p:cNvSpPr>
          <p:nvPr>
            <p:ph type="title"/>
          </p:nvPr>
        </p:nvSpPr>
        <p:spPr>
          <a:xfrm>
            <a:off x="768096" y="585216"/>
            <a:ext cx="4505270" cy="1499616"/>
          </a:xfrm>
        </p:spPr>
        <p:txBody>
          <a:bodyPr>
            <a:normAutofit/>
          </a:bodyPr>
          <a:lstStyle/>
          <a:p>
            <a:r>
              <a:rPr lang="fr-FR">
                <a:solidFill>
                  <a:srgbClr val="FFFFFF"/>
                </a:solidFill>
              </a:rPr>
              <a:t>processus</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8A7AA8F-754F-F847-8A0B-C0ED56BA620A}"/>
              </a:ext>
            </a:extLst>
          </p:cNvPr>
          <p:cNvSpPr>
            <a:spLocks noGrp="1"/>
          </p:cNvSpPr>
          <p:nvPr>
            <p:ph idx="1"/>
          </p:nvPr>
        </p:nvSpPr>
        <p:spPr>
          <a:xfrm>
            <a:off x="267287" y="1740724"/>
            <a:ext cx="5247246" cy="4772618"/>
          </a:xfrm>
        </p:spPr>
        <p:txBody>
          <a:bodyPr>
            <a:normAutofit/>
          </a:bodyPr>
          <a:lstStyle/>
          <a:p>
            <a:r>
              <a:rPr lang="fr-FR" dirty="0">
                <a:solidFill>
                  <a:srgbClr val="FFFFFF"/>
                </a:solidFill>
              </a:rPr>
              <a:t>Dans l’enfance, un trouble d’opposition / provocation apparaît habituellement pour l’une des raisons suivantes:</a:t>
            </a:r>
          </a:p>
          <a:p>
            <a:r>
              <a:rPr lang="fr-FR" dirty="0">
                <a:solidFill>
                  <a:srgbClr val="FFFFFF"/>
                </a:solidFill>
              </a:rPr>
              <a:t>L’enfant ne se sent pas reconnu par ses parents dans ses besoins, dans son individualité et dans sa recherche d’autonomie.</a:t>
            </a:r>
          </a:p>
          <a:p>
            <a:r>
              <a:rPr lang="fr-FR" dirty="0">
                <a:solidFill>
                  <a:srgbClr val="FFFFFF"/>
                </a:solidFill>
              </a:rPr>
              <a:t>L’enfant et ses parents n’ont pas réussi à établir un lien de confiance mutuelle.</a:t>
            </a:r>
          </a:p>
          <a:p>
            <a:r>
              <a:rPr lang="fr-FR" dirty="0">
                <a:solidFill>
                  <a:srgbClr val="FFFFFF"/>
                </a:solidFill>
              </a:rPr>
              <a:t>L’enfant a appris que l’opposition est payante (exemple: il reçoit davantage d’attention lorsqu’il s’oppose que lorsqu’il se conforme, ou encore il sait que s’il s’oppose il a des chances d’avoir gain de cause).</a:t>
            </a:r>
          </a:p>
          <a:p>
            <a:endParaRPr lang="fr-FR" sz="1700" dirty="0">
              <a:solidFill>
                <a:srgbClr val="FFFFFF"/>
              </a:solidFill>
            </a:endParaRPr>
          </a:p>
        </p:txBody>
      </p:sp>
      <p:pic>
        <p:nvPicPr>
          <p:cNvPr id="5" name="Picture 4" descr="Une photo en gros plan d'un livre ouvert">
            <a:extLst>
              <a:ext uri="{FF2B5EF4-FFF2-40B4-BE49-F238E27FC236}">
                <a16:creationId xmlns:a16="http://schemas.microsoft.com/office/drawing/2014/main" id="{36704D6E-B8C4-D1DF-A02B-284F3E50CE57}"/>
              </a:ext>
            </a:extLst>
          </p:cNvPr>
          <p:cNvPicPr>
            <a:picLocks noChangeAspect="1"/>
          </p:cNvPicPr>
          <p:nvPr/>
        </p:nvPicPr>
        <p:blipFill rotWithShape="1">
          <a:blip r:embed="rId2"/>
          <a:srcRect l="33576" r="32808" b="-1"/>
          <a:stretch/>
        </p:blipFill>
        <p:spPr>
          <a:xfrm>
            <a:off x="5664199" y="10"/>
            <a:ext cx="3479801" cy="6857990"/>
          </a:xfrm>
          <a:prstGeom prst="rect">
            <a:avLst/>
          </a:prstGeom>
        </p:spPr>
      </p:pic>
    </p:spTree>
    <p:extLst>
      <p:ext uri="{BB962C8B-B14F-4D97-AF65-F5344CB8AC3E}">
        <p14:creationId xmlns:p14="http://schemas.microsoft.com/office/powerpoint/2010/main" val="364407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DF894-BEC0-104B-A450-891868DE78A9}"/>
              </a:ext>
            </a:extLst>
          </p:cNvPr>
          <p:cNvSpPr>
            <a:spLocks noGrp="1"/>
          </p:cNvSpPr>
          <p:nvPr>
            <p:ph type="title"/>
          </p:nvPr>
        </p:nvSpPr>
        <p:spPr/>
        <p:txBody>
          <a:bodyPr/>
          <a:lstStyle/>
          <a:p>
            <a:r>
              <a:rPr lang="fr-FR" dirty="0"/>
              <a:t>Cycle de l’opposition</a:t>
            </a:r>
          </a:p>
        </p:txBody>
      </p:sp>
      <p:pic>
        <p:nvPicPr>
          <p:cNvPr id="4" name="Espace réservé du contenu 3">
            <a:extLst>
              <a:ext uri="{FF2B5EF4-FFF2-40B4-BE49-F238E27FC236}">
                <a16:creationId xmlns:a16="http://schemas.microsoft.com/office/drawing/2014/main" id="{F596DE79-C6E9-3B44-9E14-50B95F913F63}"/>
              </a:ext>
            </a:extLst>
          </p:cNvPr>
          <p:cNvPicPr>
            <a:picLocks noGrp="1" noChangeAspect="1"/>
          </p:cNvPicPr>
          <p:nvPr>
            <p:ph idx="1"/>
          </p:nvPr>
        </p:nvPicPr>
        <p:blipFill>
          <a:blip r:embed="rId2"/>
          <a:stretch>
            <a:fillRect/>
          </a:stretch>
        </p:blipFill>
        <p:spPr>
          <a:xfrm>
            <a:off x="928468" y="1828800"/>
            <a:ext cx="7129682" cy="4318782"/>
          </a:xfrm>
        </p:spPr>
      </p:pic>
    </p:spTree>
    <p:extLst>
      <p:ext uri="{BB962C8B-B14F-4D97-AF65-F5344CB8AC3E}">
        <p14:creationId xmlns:p14="http://schemas.microsoft.com/office/powerpoint/2010/main" val="178947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D01A5A0-8020-1C4D-AF2D-F960E0E1D2AF}"/>
              </a:ext>
            </a:extLst>
          </p:cNvPr>
          <p:cNvSpPr>
            <a:spLocks noGrp="1"/>
          </p:cNvSpPr>
          <p:nvPr>
            <p:ph type="title"/>
          </p:nvPr>
        </p:nvSpPr>
        <p:spPr>
          <a:xfrm>
            <a:off x="768096" y="4971088"/>
            <a:ext cx="7290054" cy="1499616"/>
          </a:xfrm>
        </p:spPr>
        <p:txBody>
          <a:bodyPr>
            <a:normAutofit/>
          </a:bodyPr>
          <a:lstStyle/>
          <a:p>
            <a:r>
              <a:rPr lang="fr-FR">
                <a:solidFill>
                  <a:srgbClr val="FFFFFF"/>
                </a:solidFill>
              </a:rPr>
              <a:t>Cycle de l opposition</a:t>
            </a:r>
          </a:p>
        </p:txBody>
      </p:sp>
      <p:cxnSp>
        <p:nvCxnSpPr>
          <p:cNvPr id="25" name="Straight Connector 24">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2" name="Espace réservé du contenu 2">
            <a:extLst>
              <a:ext uri="{FF2B5EF4-FFF2-40B4-BE49-F238E27FC236}">
                <a16:creationId xmlns:a16="http://schemas.microsoft.com/office/drawing/2014/main" id="{DDDDF07C-E7BE-21A1-B066-56283ABEB30D}"/>
              </a:ext>
            </a:extLst>
          </p:cNvPr>
          <p:cNvGraphicFramePr>
            <a:graphicFrameLocks noGrp="1"/>
          </p:cNvGraphicFramePr>
          <p:nvPr>
            <p:ph idx="1"/>
            <p:extLst>
              <p:ext uri="{D42A27DB-BD31-4B8C-83A1-F6EECF244321}">
                <p14:modId xmlns:p14="http://schemas.microsoft.com/office/powerpoint/2010/main" val="814208219"/>
              </p:ext>
            </p:extLst>
          </p:nvPr>
        </p:nvGraphicFramePr>
        <p:xfrm>
          <a:off x="100759" y="154745"/>
          <a:ext cx="9040956" cy="4698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77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E8E89-A558-D341-AA0C-BE6D164914FC}"/>
              </a:ext>
            </a:extLst>
          </p:cNvPr>
          <p:cNvSpPr>
            <a:spLocks noGrp="1"/>
          </p:cNvSpPr>
          <p:nvPr>
            <p:ph type="title"/>
          </p:nvPr>
        </p:nvSpPr>
        <p:spPr/>
        <p:txBody>
          <a:bodyPr/>
          <a:lstStyle/>
          <a:p>
            <a:r>
              <a:rPr lang="fr-FR" dirty="0"/>
              <a:t>Cycle de l’opposition</a:t>
            </a:r>
          </a:p>
        </p:txBody>
      </p:sp>
      <p:graphicFrame>
        <p:nvGraphicFramePr>
          <p:cNvPr id="5" name="Espace réservé du contenu 2">
            <a:extLst>
              <a:ext uri="{FF2B5EF4-FFF2-40B4-BE49-F238E27FC236}">
                <a16:creationId xmlns:a16="http://schemas.microsoft.com/office/drawing/2014/main" id="{B1C16E6D-FA0F-DE6C-3680-262F7CC9BB25}"/>
              </a:ext>
            </a:extLst>
          </p:cNvPr>
          <p:cNvGraphicFramePr>
            <a:graphicFrameLocks noGrp="1"/>
          </p:cNvGraphicFramePr>
          <p:nvPr>
            <p:ph idx="1"/>
            <p:extLst>
              <p:ext uri="{D42A27DB-BD31-4B8C-83A1-F6EECF244321}">
                <p14:modId xmlns:p14="http://schemas.microsoft.com/office/powerpoint/2010/main" val="1103335392"/>
              </p:ext>
            </p:extLst>
          </p:nvPr>
        </p:nvGraphicFramePr>
        <p:xfrm>
          <a:off x="393895" y="1674055"/>
          <a:ext cx="8581293" cy="518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17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5D05AB7-C10C-0797-A62B-2AF15B948CE9}"/>
              </a:ext>
            </a:extLst>
          </p:cNvPr>
          <p:cNvSpPr>
            <a:spLocks noGrp="1"/>
          </p:cNvSpPr>
          <p:nvPr>
            <p:ph type="title"/>
          </p:nvPr>
        </p:nvSpPr>
        <p:spPr>
          <a:xfrm>
            <a:off x="232529" y="640080"/>
            <a:ext cx="2572391" cy="5613236"/>
          </a:xfrm>
        </p:spPr>
        <p:txBody>
          <a:bodyPr anchor="ctr">
            <a:normAutofit/>
          </a:bodyPr>
          <a:lstStyle/>
          <a:p>
            <a:r>
              <a:rPr lang="fr-FR" sz="4100">
                <a:solidFill>
                  <a:srgbClr val="FFFFFF"/>
                </a:solidFill>
              </a:rPr>
              <a:t>Cycle de l’OPPOSItion</a:t>
            </a:r>
          </a:p>
        </p:txBody>
      </p:sp>
      <p:sp>
        <p:nvSpPr>
          <p:cNvPr id="3" name="Espace réservé du contenu 2">
            <a:extLst>
              <a:ext uri="{FF2B5EF4-FFF2-40B4-BE49-F238E27FC236}">
                <a16:creationId xmlns:a16="http://schemas.microsoft.com/office/drawing/2014/main" id="{02E28763-274E-E40A-C26D-1BCBFBD5A28E}"/>
              </a:ext>
            </a:extLst>
          </p:cNvPr>
          <p:cNvSpPr>
            <a:spLocks noGrp="1"/>
          </p:cNvSpPr>
          <p:nvPr>
            <p:ph idx="1"/>
          </p:nvPr>
        </p:nvSpPr>
        <p:spPr>
          <a:xfrm>
            <a:off x="3524863" y="640080"/>
            <a:ext cx="5379104" cy="3745107"/>
          </a:xfrm>
        </p:spPr>
        <p:txBody>
          <a:bodyPr>
            <a:normAutofit fontScale="92500" lnSpcReduction="10000"/>
          </a:bodyPr>
          <a:lstStyle/>
          <a:p>
            <a:r>
              <a:rPr lang="fr-FR" dirty="0"/>
              <a:t>Au cours de ce cycle, la tension monte de part et d’autre. </a:t>
            </a:r>
          </a:p>
          <a:p>
            <a:r>
              <a:rPr lang="fr-FR" dirty="0"/>
              <a:t>Cela nous amène à la troisième étape où le parent prend une décision punitive envers l’enfant. </a:t>
            </a:r>
          </a:p>
          <a:p>
            <a:r>
              <a:rPr lang="fr-FR" dirty="0"/>
              <a:t>Le parent étant en colère, il impose une grande punition à l’enfant, que souvent il n’arrivera pas à tenir une fois que la tension redescendra. </a:t>
            </a:r>
          </a:p>
          <a:p>
            <a:r>
              <a:rPr lang="fr-FR" dirty="0"/>
              <a:t>Dans ce cas l’enfant apprend qu’en fait les punitions ne tiennent pas. Mais au moment de la punition en question, alors que la tension est forte, l’enfant risque d’exploser et de faire une crise (agression), ce qui envenime encore davantage la situation.</a:t>
            </a:r>
          </a:p>
          <a:p>
            <a:endParaRPr lang="fr-FR" dirty="0"/>
          </a:p>
        </p:txBody>
      </p:sp>
      <p:pic>
        <p:nvPicPr>
          <p:cNvPr id="7" name="Graphic 6" descr="High Voltage">
            <a:extLst>
              <a:ext uri="{FF2B5EF4-FFF2-40B4-BE49-F238E27FC236}">
                <a16:creationId xmlns:a16="http://schemas.microsoft.com/office/drawing/2014/main" id="{1D74B2E8-934E-C32E-C67E-06DDB391A9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4430" y="4553084"/>
            <a:ext cx="1685977" cy="1685977"/>
          </a:xfrm>
          <a:prstGeom prst="rect">
            <a:avLst/>
          </a:prstGeom>
        </p:spPr>
      </p:pic>
    </p:spTree>
    <p:extLst>
      <p:ext uri="{BB962C8B-B14F-4D97-AF65-F5344CB8AC3E}">
        <p14:creationId xmlns:p14="http://schemas.microsoft.com/office/powerpoint/2010/main" val="94411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573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7C5C472-1C70-CB4D-829B-894226785FF6}"/>
              </a:ext>
            </a:extLst>
          </p:cNvPr>
          <p:cNvSpPr>
            <a:spLocks noGrp="1"/>
          </p:cNvSpPr>
          <p:nvPr>
            <p:ph type="title"/>
          </p:nvPr>
        </p:nvSpPr>
        <p:spPr>
          <a:xfrm>
            <a:off x="768096" y="585216"/>
            <a:ext cx="4505270" cy="1499616"/>
          </a:xfrm>
        </p:spPr>
        <p:txBody>
          <a:bodyPr>
            <a:normAutofit/>
          </a:bodyPr>
          <a:lstStyle/>
          <a:p>
            <a:r>
              <a:rPr lang="fr-FR" dirty="0">
                <a:solidFill>
                  <a:srgbClr val="FFFFFF"/>
                </a:solidFill>
              </a:rPr>
              <a:t>carburant</a:t>
            </a:r>
          </a:p>
        </p:txBody>
      </p:sp>
      <p:cxnSp>
        <p:nvCxnSpPr>
          <p:cNvPr id="22" name="Straight Connector 21">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7D224E2-F93E-4847-BEE5-13D721510CEB}"/>
              </a:ext>
            </a:extLst>
          </p:cNvPr>
          <p:cNvSpPr>
            <a:spLocks noGrp="1"/>
          </p:cNvSpPr>
          <p:nvPr>
            <p:ph idx="1"/>
          </p:nvPr>
        </p:nvSpPr>
        <p:spPr>
          <a:xfrm>
            <a:off x="267291" y="1740724"/>
            <a:ext cx="5247237" cy="4927362"/>
          </a:xfrm>
        </p:spPr>
        <p:txBody>
          <a:bodyPr>
            <a:normAutofit lnSpcReduction="10000"/>
          </a:bodyPr>
          <a:lstStyle/>
          <a:p>
            <a:r>
              <a:rPr lang="fr-FR" sz="1800" b="1" dirty="0">
                <a:solidFill>
                  <a:srgbClr val="FFFFFF"/>
                </a:solidFill>
              </a:rPr>
              <a:t>L’argumentation est le carburant qui maintient en vie le cycle de l’opposition.</a:t>
            </a:r>
            <a:r>
              <a:rPr lang="fr-FR" sz="1800" dirty="0">
                <a:solidFill>
                  <a:srgbClr val="FFFFFF"/>
                </a:solidFill>
              </a:rPr>
              <a:t> </a:t>
            </a:r>
          </a:p>
          <a:p>
            <a:r>
              <a:rPr lang="fr-FR" sz="1800" dirty="0">
                <a:solidFill>
                  <a:srgbClr val="FFFFFF"/>
                </a:solidFill>
              </a:rPr>
              <a:t>Coupez l’argumentation, c’est </a:t>
            </a:r>
            <a:r>
              <a:rPr lang="fr-FR" sz="1800" dirty="0" err="1">
                <a:solidFill>
                  <a:srgbClr val="FFFFFF"/>
                </a:solidFill>
              </a:rPr>
              <a:t>coupezl’opposition</a:t>
            </a:r>
            <a:r>
              <a:rPr lang="fr-FR" sz="1800" dirty="0">
                <a:solidFill>
                  <a:srgbClr val="FFFFFF"/>
                </a:solidFill>
              </a:rPr>
              <a:t>. </a:t>
            </a:r>
          </a:p>
          <a:p>
            <a:r>
              <a:rPr lang="fr-FR" sz="1800" dirty="0">
                <a:solidFill>
                  <a:srgbClr val="FFFFFF"/>
                </a:solidFill>
              </a:rPr>
              <a:t>Par exemple, lorsque le cycle commence, dès la demande initiale on comptera jusqu’à 3 pour que l’enfant se conforme. </a:t>
            </a:r>
          </a:p>
          <a:p>
            <a:r>
              <a:rPr lang="fr-FR" sz="1800" dirty="0">
                <a:solidFill>
                  <a:srgbClr val="FFFFFF"/>
                </a:solidFill>
              </a:rPr>
              <a:t>Si ce n’est pas fait à trois, on coupe les ponts. </a:t>
            </a:r>
          </a:p>
          <a:p>
            <a:r>
              <a:rPr lang="fr-FR" sz="1800" dirty="0">
                <a:solidFill>
                  <a:srgbClr val="FFFFFF"/>
                </a:solidFill>
              </a:rPr>
              <a:t>On cesse complètement d’interagir avec lui pendant quelques minutes. </a:t>
            </a:r>
          </a:p>
          <a:p>
            <a:r>
              <a:rPr lang="fr-FR" sz="1800" dirty="0">
                <a:solidFill>
                  <a:srgbClr val="FFFFFF"/>
                </a:solidFill>
              </a:rPr>
              <a:t>Un enfant ne peut s’opposer seul sur une île déserte! </a:t>
            </a:r>
          </a:p>
          <a:p>
            <a:r>
              <a:rPr lang="fr-FR" sz="1800" dirty="0">
                <a:solidFill>
                  <a:srgbClr val="FFFFFF"/>
                </a:solidFill>
              </a:rPr>
              <a:t>L’opposition n’existe que s’il y a quelqu’un pour relancer l’enfant. </a:t>
            </a:r>
          </a:p>
          <a:p>
            <a:r>
              <a:rPr lang="fr-FR" sz="1800" dirty="0">
                <a:solidFill>
                  <a:srgbClr val="FFFFFF"/>
                </a:solidFill>
              </a:rPr>
              <a:t>En coupant l’interaction et l’argumentation, on coupe le carburant au moteur de l’opposition.</a:t>
            </a:r>
          </a:p>
          <a:p>
            <a:pPr marL="0" indent="0">
              <a:buNone/>
            </a:pPr>
            <a:br>
              <a:rPr lang="fr-FR" sz="1300" dirty="0">
                <a:solidFill>
                  <a:srgbClr val="FFFFFF"/>
                </a:solidFill>
              </a:rPr>
            </a:br>
            <a:endParaRPr lang="fr-FR" sz="1300" dirty="0">
              <a:solidFill>
                <a:srgbClr val="FFFFFF"/>
              </a:solidFill>
            </a:endParaRPr>
          </a:p>
        </p:txBody>
      </p:sp>
      <p:pic>
        <p:nvPicPr>
          <p:cNvPr id="16" name="Picture 15" descr="Outils de travail sur arrière-plan rouge">
            <a:extLst>
              <a:ext uri="{FF2B5EF4-FFF2-40B4-BE49-F238E27FC236}">
                <a16:creationId xmlns:a16="http://schemas.microsoft.com/office/drawing/2014/main" id="{B9AEE21F-919A-E251-F9DB-BDA6E06A95A2}"/>
              </a:ext>
            </a:extLst>
          </p:cNvPr>
          <p:cNvPicPr>
            <a:picLocks noChangeAspect="1"/>
          </p:cNvPicPr>
          <p:nvPr/>
        </p:nvPicPr>
        <p:blipFill rotWithShape="1">
          <a:blip r:embed="rId3"/>
          <a:srcRect l="27725" r="38405" b="-1"/>
          <a:stretch/>
        </p:blipFill>
        <p:spPr>
          <a:xfrm>
            <a:off x="5664199" y="10"/>
            <a:ext cx="3479801" cy="6857990"/>
          </a:xfrm>
          <a:prstGeom prst="rect">
            <a:avLst/>
          </a:prstGeom>
        </p:spPr>
      </p:pic>
    </p:spTree>
    <p:extLst>
      <p:ext uri="{BB962C8B-B14F-4D97-AF65-F5344CB8AC3E}">
        <p14:creationId xmlns:p14="http://schemas.microsoft.com/office/powerpoint/2010/main" val="177663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127FEC3-294C-234E-95BC-4198381372C5}"/>
              </a:ext>
            </a:extLst>
          </p:cNvPr>
          <p:cNvSpPr>
            <a:spLocks noGrp="1"/>
          </p:cNvSpPr>
          <p:nvPr>
            <p:ph type="title"/>
          </p:nvPr>
        </p:nvSpPr>
        <p:spPr>
          <a:xfrm>
            <a:off x="723591" y="804333"/>
            <a:ext cx="2543925" cy="5249334"/>
          </a:xfrm>
        </p:spPr>
        <p:txBody>
          <a:bodyPr>
            <a:normAutofit/>
          </a:bodyPr>
          <a:lstStyle/>
          <a:p>
            <a:pPr algn="r"/>
            <a:r>
              <a:rPr lang="fr-FR">
                <a:solidFill>
                  <a:srgbClr val="FFFFFF"/>
                </a:solidFill>
              </a:rPr>
              <a:t>Comprendre le mecanisme pour le contrer</a:t>
            </a:r>
          </a:p>
        </p:txBody>
      </p:sp>
      <p:sp>
        <p:nvSpPr>
          <p:cNvPr id="3" name="Espace réservé du contenu 2">
            <a:extLst>
              <a:ext uri="{FF2B5EF4-FFF2-40B4-BE49-F238E27FC236}">
                <a16:creationId xmlns:a16="http://schemas.microsoft.com/office/drawing/2014/main" id="{ECD8E553-BBF0-E44F-B5CD-1DAE86B04392}"/>
              </a:ext>
            </a:extLst>
          </p:cNvPr>
          <p:cNvSpPr>
            <a:spLocks noGrp="1"/>
          </p:cNvSpPr>
          <p:nvPr>
            <p:ph idx="1"/>
          </p:nvPr>
        </p:nvSpPr>
        <p:spPr>
          <a:xfrm>
            <a:off x="3713286" y="804333"/>
            <a:ext cx="4729502" cy="5249334"/>
          </a:xfrm>
        </p:spPr>
        <p:txBody>
          <a:bodyPr anchor="ctr">
            <a:normAutofit/>
          </a:bodyPr>
          <a:lstStyle/>
          <a:p>
            <a:r>
              <a:rPr lang="fr-FR" sz="1400" dirty="0"/>
              <a:t>Un comportement est mis en place par l'humain quand il en retire un bénéfice, même si à priori cela semble négatif à la majorité des gens. </a:t>
            </a:r>
          </a:p>
          <a:p>
            <a:r>
              <a:rPr lang="fr-FR" sz="1400" dirty="0"/>
              <a:t>Rappelons nous quand l’ enfant était petit, il regardait la réaction de l’adulte et optait pour le comportement qui nous faisait réagir positivement</a:t>
            </a:r>
            <a:br>
              <a:rPr lang="fr-FR" sz="1400" dirty="0"/>
            </a:br>
            <a:br>
              <a:rPr lang="fr-FR" sz="1400" b="1" dirty="0"/>
            </a:br>
            <a:r>
              <a:rPr lang="fr-FR" sz="1400" b="1" dirty="0"/>
              <a:t>RENFORCEMENT POSITIF</a:t>
            </a:r>
            <a:br>
              <a:rPr lang="fr-FR" sz="1400" b="1" dirty="0"/>
            </a:br>
            <a:r>
              <a:rPr lang="fr-FR" sz="1400" b="1" dirty="0"/>
              <a:t>Stimulus =&gt; réponse =&gt; Conséquence positive </a:t>
            </a:r>
            <a:r>
              <a:rPr lang="fr-FR" sz="1400" i="1" dirty="0"/>
              <a:t>(renforcement positif, l'enfant va réitérer le comportement)</a:t>
            </a:r>
            <a:br>
              <a:rPr lang="fr-FR" sz="1400" dirty="0"/>
            </a:br>
            <a:r>
              <a:rPr lang="fr-FR" sz="1400" dirty="0"/>
              <a:t>Maman tend les bras =&gt; Je fais un pas =&gt; maman me félicite et me </a:t>
            </a:r>
            <a:r>
              <a:rPr lang="fr-FR" sz="1400" dirty="0" err="1"/>
              <a:t>caline</a:t>
            </a:r>
            <a:r>
              <a:rPr lang="fr-FR" sz="1400" dirty="0"/>
              <a:t>. </a:t>
            </a:r>
            <a:br>
              <a:rPr lang="fr-FR" sz="1400" dirty="0"/>
            </a:br>
            <a:br>
              <a:rPr lang="fr-FR" sz="1400" dirty="0"/>
            </a:br>
            <a:r>
              <a:rPr lang="fr-FR" sz="1400" b="1" dirty="0"/>
              <a:t>RENFORCEMENT NEGATIF</a:t>
            </a:r>
            <a:br>
              <a:rPr lang="fr-FR" sz="1400" dirty="0"/>
            </a:br>
            <a:r>
              <a:rPr lang="fr-FR" sz="1400" b="1" dirty="0"/>
              <a:t>Stimulus =&gt; réponse =&gt; Conséquence négative</a:t>
            </a:r>
            <a:r>
              <a:rPr lang="fr-FR" sz="1400" dirty="0"/>
              <a:t> </a:t>
            </a:r>
            <a:r>
              <a:rPr lang="fr-FR" sz="1400" i="1" dirty="0"/>
              <a:t>(renforcement négatif, l'enfant continue pour avoir un bénéfice) </a:t>
            </a:r>
            <a:br>
              <a:rPr lang="fr-FR" sz="1400" i="1" dirty="0"/>
            </a:br>
            <a:r>
              <a:rPr lang="fr-FR" sz="1400" dirty="0"/>
              <a:t>Je dois mettre la table =&gt; Refus et Colère =&gt; Mon frère le fait à ma place.</a:t>
            </a:r>
          </a:p>
          <a:p>
            <a:r>
              <a:rPr lang="fr-FR" sz="1400" b="1" dirty="0"/>
              <a:t>ABANDON DU COMPORTEMENT :</a:t>
            </a:r>
            <a:br>
              <a:rPr lang="fr-FR" sz="1400" b="1" dirty="0"/>
            </a:br>
            <a:r>
              <a:rPr lang="fr-FR" sz="1400" b="1" dirty="0"/>
              <a:t>Stimulus =&gt; Réponse =&gt; Conséquence neutre.</a:t>
            </a:r>
            <a:r>
              <a:rPr lang="fr-FR" sz="1400" dirty="0"/>
              <a:t> </a:t>
            </a:r>
            <a:r>
              <a:rPr lang="fr-FR" sz="1400" i="1" dirty="0"/>
              <a:t>(comportement abandonné car </a:t>
            </a:r>
            <a:r>
              <a:rPr lang="fr-FR" sz="1400" i="1" dirty="0" err="1"/>
              <a:t>inutil</a:t>
            </a:r>
            <a:r>
              <a:rPr lang="fr-FR" sz="1400" i="1" dirty="0"/>
              <a:t>)</a:t>
            </a:r>
            <a:br>
              <a:rPr lang="fr-FR" sz="1400" dirty="0"/>
            </a:br>
            <a:r>
              <a:rPr lang="fr-FR" sz="1400" dirty="0"/>
              <a:t>Je veux un bonbon =&gt; Colère =&gt; Pas de réaction de la maman</a:t>
            </a:r>
          </a:p>
          <a:p>
            <a:endParaRPr lang="fr-FR" sz="1400" dirty="0"/>
          </a:p>
        </p:txBody>
      </p:sp>
    </p:spTree>
    <p:extLst>
      <p:ext uri="{BB962C8B-B14F-4D97-AF65-F5344CB8AC3E}">
        <p14:creationId xmlns:p14="http://schemas.microsoft.com/office/powerpoint/2010/main" val="64159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081A9-CDDA-D340-9149-CD1878EDCEFA}"/>
              </a:ext>
            </a:extLst>
          </p:cNvPr>
          <p:cNvSpPr>
            <a:spLocks noGrp="1"/>
          </p:cNvSpPr>
          <p:nvPr>
            <p:ph type="title"/>
          </p:nvPr>
        </p:nvSpPr>
        <p:spPr>
          <a:xfrm>
            <a:off x="768096" y="585216"/>
            <a:ext cx="4550113" cy="1499616"/>
          </a:xfrm>
        </p:spPr>
        <p:txBody>
          <a:bodyPr>
            <a:normAutofit/>
          </a:bodyPr>
          <a:lstStyle/>
          <a:p>
            <a:r>
              <a:rPr lang="fr-FR"/>
              <a:t>Quelques conseils</a:t>
            </a:r>
            <a:endParaRPr lang="fr-FR" dirty="0"/>
          </a:p>
        </p:txBody>
      </p:sp>
      <p:sp>
        <p:nvSpPr>
          <p:cNvPr id="3" name="Espace réservé du contenu 2">
            <a:extLst>
              <a:ext uri="{FF2B5EF4-FFF2-40B4-BE49-F238E27FC236}">
                <a16:creationId xmlns:a16="http://schemas.microsoft.com/office/drawing/2014/main" id="{13166B4C-537B-B84C-9D56-449A8C32E6F3}"/>
              </a:ext>
            </a:extLst>
          </p:cNvPr>
          <p:cNvSpPr>
            <a:spLocks noGrp="1"/>
          </p:cNvSpPr>
          <p:nvPr>
            <p:ph idx="1"/>
          </p:nvPr>
        </p:nvSpPr>
        <p:spPr>
          <a:xfrm>
            <a:off x="98474" y="1702191"/>
            <a:ext cx="5565725" cy="4811151"/>
          </a:xfrm>
        </p:spPr>
        <p:txBody>
          <a:bodyPr>
            <a:normAutofit lnSpcReduction="10000"/>
          </a:bodyPr>
          <a:lstStyle/>
          <a:p>
            <a:r>
              <a:rPr lang="fr-FR" sz="1800" b="1" dirty="0"/>
              <a:t>Restez neutre, stoïque face à la plupart des comportements d'oppositions.</a:t>
            </a:r>
            <a:br>
              <a:rPr lang="fr-FR" sz="1800" dirty="0"/>
            </a:br>
            <a:r>
              <a:rPr lang="fr-FR" sz="1800" dirty="0"/>
              <a:t>Se dire que c'est normal, que l'enfant teste.</a:t>
            </a:r>
          </a:p>
          <a:p>
            <a:r>
              <a:rPr lang="fr-FR" sz="1800" b="1" dirty="0"/>
              <a:t>Persévérez.</a:t>
            </a:r>
            <a:br>
              <a:rPr lang="fr-FR" sz="1800" b="1" dirty="0"/>
            </a:br>
            <a:r>
              <a:rPr lang="fr-FR" sz="1800" dirty="0"/>
              <a:t>Pas de panique dans un premier temps, l'enfant va forcir son opposition, la multiplier. restez stoïque.</a:t>
            </a:r>
          </a:p>
          <a:p>
            <a:r>
              <a:rPr lang="fr-FR" sz="1800" b="1" dirty="0"/>
              <a:t>Renforcer les comportements positifs.</a:t>
            </a:r>
            <a:br>
              <a:rPr lang="fr-FR" sz="1800" b="1" dirty="0"/>
            </a:br>
            <a:r>
              <a:rPr lang="fr-FR" sz="1800" dirty="0"/>
              <a:t>Cette partie est essentielle, car elle ancre le comportement positif de l'enfant, et si vous ne deviez mettre en place qu'une seule phase, c'est celle-ci </a:t>
            </a:r>
          </a:p>
          <a:p>
            <a:pPr marL="0" indent="0">
              <a:buNone/>
            </a:pPr>
            <a:r>
              <a:rPr lang="fr-FR" sz="1800" b="1" dirty="0"/>
              <a:t>Complimentez tous les actes positifs</a:t>
            </a:r>
            <a:r>
              <a:rPr lang="fr-FR" sz="1800" dirty="0"/>
              <a:t> de l'enfant.</a:t>
            </a:r>
            <a:br>
              <a:rPr lang="fr-FR" sz="1800" dirty="0"/>
            </a:br>
            <a:r>
              <a:rPr lang="fr-FR" sz="1800" dirty="0"/>
              <a:t>Même s'il grogne remerciez-le de l'avoir quand même fait.</a:t>
            </a:r>
            <a:br>
              <a:rPr lang="fr-FR" sz="1800" dirty="0"/>
            </a:br>
            <a:br>
              <a:rPr lang="fr-FR" sz="1800" dirty="0"/>
            </a:br>
            <a:r>
              <a:rPr lang="fr-FR" sz="1800" b="1" dirty="0"/>
              <a:t>Utilisez la récompense</a:t>
            </a:r>
            <a:br>
              <a:rPr lang="fr-FR" sz="1800" dirty="0"/>
            </a:br>
            <a:r>
              <a:rPr lang="fr-FR" sz="1800" dirty="0"/>
              <a:t>Comme dit le proverbe : "On n'attrape pas les mouches avec du vinaigre". </a:t>
            </a:r>
            <a:br>
              <a:rPr lang="fr-FR" sz="1300" dirty="0"/>
            </a:br>
            <a:br>
              <a:rPr lang="fr-FR" sz="1300" dirty="0"/>
            </a:br>
            <a:endParaRPr lang="fr-FR" sz="1300" dirty="0"/>
          </a:p>
          <a:p>
            <a:endParaRPr lang="fr-FR" sz="1300" dirty="0"/>
          </a:p>
        </p:txBody>
      </p:sp>
      <p:pic>
        <p:nvPicPr>
          <p:cNvPr id="13" name="Picture 4" descr="Grand groupe de parachutistes en vol">
            <a:extLst>
              <a:ext uri="{FF2B5EF4-FFF2-40B4-BE49-F238E27FC236}">
                <a16:creationId xmlns:a16="http://schemas.microsoft.com/office/drawing/2014/main" id="{09241212-056B-6218-BB04-E0013E8D2FA0}"/>
              </a:ext>
            </a:extLst>
          </p:cNvPr>
          <p:cNvPicPr>
            <a:picLocks noChangeAspect="1"/>
          </p:cNvPicPr>
          <p:nvPr/>
        </p:nvPicPr>
        <p:blipFill rotWithShape="1">
          <a:blip r:embed="rId3"/>
          <a:srcRect l="33713" r="32545"/>
          <a:stretch/>
        </p:blipFill>
        <p:spPr>
          <a:xfrm>
            <a:off x="5664199" y="10"/>
            <a:ext cx="3479800" cy="6857990"/>
          </a:xfrm>
          <a:prstGeom prst="rect">
            <a:avLst/>
          </a:prstGeom>
        </p:spPr>
      </p:pic>
    </p:spTree>
    <p:extLst>
      <p:ext uri="{BB962C8B-B14F-4D97-AF65-F5344CB8AC3E}">
        <p14:creationId xmlns:p14="http://schemas.microsoft.com/office/powerpoint/2010/main" val="193932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EB8C7C-39C0-BB4A-8E0A-77D53F5BC254}"/>
              </a:ext>
            </a:extLst>
          </p:cNvPr>
          <p:cNvSpPr>
            <a:spLocks noGrp="1"/>
          </p:cNvSpPr>
          <p:nvPr>
            <p:ph type="title"/>
          </p:nvPr>
        </p:nvSpPr>
        <p:spPr>
          <a:xfrm>
            <a:off x="768096" y="585216"/>
            <a:ext cx="6013704" cy="1499616"/>
          </a:xfrm>
        </p:spPr>
        <p:txBody>
          <a:bodyPr>
            <a:normAutofit/>
          </a:bodyPr>
          <a:lstStyle/>
          <a:p>
            <a:r>
              <a:rPr lang="fr-FR" dirty="0"/>
              <a:t>Opposition</a:t>
            </a:r>
          </a:p>
        </p:txBody>
      </p:sp>
      <p:sp>
        <p:nvSpPr>
          <p:cNvPr id="3" name="Espace réservé du contenu 2">
            <a:extLst>
              <a:ext uri="{FF2B5EF4-FFF2-40B4-BE49-F238E27FC236}">
                <a16:creationId xmlns:a16="http://schemas.microsoft.com/office/drawing/2014/main" id="{D9DD483E-26A6-8641-944A-497E7E71CF08}"/>
              </a:ext>
            </a:extLst>
          </p:cNvPr>
          <p:cNvSpPr>
            <a:spLocks noGrp="1"/>
          </p:cNvSpPr>
          <p:nvPr>
            <p:ph idx="1"/>
          </p:nvPr>
        </p:nvSpPr>
        <p:spPr>
          <a:xfrm>
            <a:off x="768096" y="2286000"/>
            <a:ext cx="6013703" cy="4023360"/>
          </a:xfrm>
        </p:spPr>
        <p:txBody>
          <a:bodyPr>
            <a:normAutofit/>
          </a:bodyPr>
          <a:lstStyle/>
          <a:p>
            <a:pPr fontAlgn="base"/>
            <a:r>
              <a:rPr lang="fr-FR" sz="1700" dirty="0"/>
              <a:t>Moment d’affirmation</a:t>
            </a:r>
          </a:p>
          <a:p>
            <a:pPr fontAlgn="base"/>
            <a:r>
              <a:rPr lang="fr-FR" sz="1700" dirty="0"/>
              <a:t>Tous les enfants passent par une phase « opposition » à un moment donné de leur vie. </a:t>
            </a:r>
          </a:p>
          <a:p>
            <a:pPr fontAlgn="base"/>
            <a:r>
              <a:rPr lang="fr-FR" sz="1700" dirty="0"/>
              <a:t>À un certain âge effectivement, ils comprennent qu’ils ne sont pas toujours obligés de se plier à la volonté de leurs parents, qu’ils sont également capables de prendre le contrôle d’une situation, qu’ils peuvent avoir leurs propres envies, voire qu’ils ont plus d’attention lorsqu’ils font des bêtises. </a:t>
            </a:r>
          </a:p>
          <a:p>
            <a:pPr fontAlgn="base"/>
            <a:r>
              <a:rPr lang="fr-FR" sz="1700" dirty="0"/>
              <a:t>Bref, la </a:t>
            </a:r>
            <a:r>
              <a:rPr lang="fr-FR" sz="1700" b="1" dirty="0"/>
              <a:t>phase « non »</a:t>
            </a:r>
            <a:r>
              <a:rPr lang="fr-FR" sz="1700" dirty="0"/>
              <a:t> pendant laquelle l’enfant se rebelle est donc tout à fait normale. Elle entre dans son processus de développement, car aide l’enfant à s’individualiser et est, en conséquence, capitale pour la construction de sa personnalité, mais également pour le gain de son autonomie.</a:t>
            </a:r>
          </a:p>
          <a:p>
            <a:endParaRPr lang="fr-FR" sz="1700" dirty="0"/>
          </a:p>
        </p:txBody>
      </p:sp>
      <p:sp>
        <p:nvSpPr>
          <p:cNvPr id="22" name="Rectangle 2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33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0903846-1E37-204F-80D4-4545F9740D9C}"/>
              </a:ext>
            </a:extLst>
          </p:cNvPr>
          <p:cNvSpPr>
            <a:spLocks noGrp="1"/>
          </p:cNvSpPr>
          <p:nvPr>
            <p:ph type="title"/>
          </p:nvPr>
        </p:nvSpPr>
        <p:spPr>
          <a:xfrm>
            <a:off x="723591" y="804333"/>
            <a:ext cx="2543925" cy="5249334"/>
          </a:xfrm>
        </p:spPr>
        <p:txBody>
          <a:bodyPr>
            <a:normAutofit/>
          </a:bodyPr>
          <a:lstStyle/>
          <a:p>
            <a:pPr algn="r"/>
            <a:r>
              <a:rPr lang="fr-FR">
                <a:solidFill>
                  <a:srgbClr val="FFFFFF"/>
                </a:solidFill>
              </a:rPr>
              <a:t>ATTITUDES</a:t>
            </a:r>
          </a:p>
        </p:txBody>
      </p:sp>
      <p:sp>
        <p:nvSpPr>
          <p:cNvPr id="3" name="Espace réservé du contenu 2">
            <a:extLst>
              <a:ext uri="{FF2B5EF4-FFF2-40B4-BE49-F238E27FC236}">
                <a16:creationId xmlns:a16="http://schemas.microsoft.com/office/drawing/2014/main" id="{8C9DDC1A-8171-D449-A092-F8BF747911FB}"/>
              </a:ext>
            </a:extLst>
          </p:cNvPr>
          <p:cNvSpPr>
            <a:spLocks noGrp="1"/>
          </p:cNvSpPr>
          <p:nvPr>
            <p:ph idx="1"/>
          </p:nvPr>
        </p:nvSpPr>
        <p:spPr>
          <a:xfrm>
            <a:off x="3713286" y="804333"/>
            <a:ext cx="4729502" cy="5249334"/>
          </a:xfrm>
        </p:spPr>
        <p:txBody>
          <a:bodyPr anchor="ctr">
            <a:normAutofit/>
          </a:bodyPr>
          <a:lstStyle/>
          <a:p>
            <a:r>
              <a:rPr lang="fr-FR" b="1" dirty="0"/>
              <a:t>Mettez-le face à ses responsabilités : </a:t>
            </a:r>
            <a:br>
              <a:rPr lang="fr-FR" dirty="0"/>
            </a:br>
            <a:r>
              <a:rPr lang="fr-FR" dirty="0"/>
              <a:t>Ne faites pas à sa place les choses qui ne nécessitent pas une absolue résolution (comme mettre le couvert pour manger).</a:t>
            </a:r>
            <a:br>
              <a:rPr lang="fr-FR" dirty="0"/>
            </a:br>
            <a:endParaRPr lang="fr-FR" dirty="0"/>
          </a:p>
          <a:p>
            <a:r>
              <a:rPr lang="fr-FR" b="1" dirty="0"/>
              <a:t>Aidez-le</a:t>
            </a:r>
            <a:r>
              <a:rPr lang="fr-FR" dirty="0"/>
              <a:t> :</a:t>
            </a:r>
            <a:br>
              <a:rPr lang="fr-FR" dirty="0"/>
            </a:br>
            <a:endParaRPr lang="fr-FR" dirty="0"/>
          </a:p>
          <a:p>
            <a:pPr lvl="1"/>
            <a:r>
              <a:rPr lang="fr-FR" dirty="0"/>
              <a:t>par des encouragements et en accusant </a:t>
            </a:r>
            <a:r>
              <a:rPr lang="fr-FR" dirty="0" err="1"/>
              <a:t>reception</a:t>
            </a:r>
            <a:r>
              <a:rPr lang="fr-FR" dirty="0"/>
              <a:t> de sa frustration de devoir faire une chose déplaisante. </a:t>
            </a:r>
            <a:br>
              <a:rPr lang="fr-FR" dirty="0"/>
            </a:br>
            <a:endParaRPr lang="fr-FR" dirty="0"/>
          </a:p>
          <a:p>
            <a:pPr lvl="1"/>
            <a:r>
              <a:rPr lang="fr-FR" dirty="0"/>
              <a:t>en discutant avec lui pour voir quels sont les causes de cette opposition et comment rétablir les choses. </a:t>
            </a:r>
          </a:p>
          <a:p>
            <a:endParaRPr lang="fr-FR" dirty="0"/>
          </a:p>
        </p:txBody>
      </p:sp>
    </p:spTree>
    <p:extLst>
      <p:ext uri="{BB962C8B-B14F-4D97-AF65-F5344CB8AC3E}">
        <p14:creationId xmlns:p14="http://schemas.microsoft.com/office/powerpoint/2010/main" val="198119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D205B9B-D9D7-3A46-8810-449E104EA632}"/>
              </a:ext>
            </a:extLst>
          </p:cNvPr>
          <p:cNvSpPr>
            <a:spLocks noGrp="1"/>
          </p:cNvSpPr>
          <p:nvPr>
            <p:ph type="title"/>
          </p:nvPr>
        </p:nvSpPr>
        <p:spPr>
          <a:xfrm>
            <a:off x="723591" y="804333"/>
            <a:ext cx="2543925" cy="5249334"/>
          </a:xfrm>
        </p:spPr>
        <p:txBody>
          <a:bodyPr>
            <a:normAutofit/>
          </a:bodyPr>
          <a:lstStyle/>
          <a:p>
            <a:pPr algn="r"/>
            <a:r>
              <a:rPr lang="fr-FR">
                <a:solidFill>
                  <a:srgbClr val="FFFFFF"/>
                </a:solidFill>
              </a:rPr>
              <a:t>Alerte fratrie</a:t>
            </a:r>
          </a:p>
        </p:txBody>
      </p:sp>
      <p:sp>
        <p:nvSpPr>
          <p:cNvPr id="3" name="Espace réservé du contenu 2">
            <a:extLst>
              <a:ext uri="{FF2B5EF4-FFF2-40B4-BE49-F238E27FC236}">
                <a16:creationId xmlns:a16="http://schemas.microsoft.com/office/drawing/2014/main" id="{B6DA8620-E322-9947-B7EF-73ED930675F0}"/>
              </a:ext>
            </a:extLst>
          </p:cNvPr>
          <p:cNvSpPr>
            <a:spLocks noGrp="1"/>
          </p:cNvSpPr>
          <p:nvPr>
            <p:ph idx="1"/>
          </p:nvPr>
        </p:nvSpPr>
        <p:spPr>
          <a:xfrm>
            <a:off x="3713286" y="804333"/>
            <a:ext cx="4729502" cy="5249334"/>
          </a:xfrm>
        </p:spPr>
        <p:txBody>
          <a:bodyPr anchor="ctr">
            <a:normAutofit/>
          </a:bodyPr>
          <a:lstStyle/>
          <a:p>
            <a:r>
              <a:rPr lang="fr-FR" dirty="0"/>
              <a:t>Lorsqu’un enfant présente naturellement un comportement sage et obéissant, et que la réussite scolaire lui est aisée, cela le place naturellement dans la position du héros à la maison. </a:t>
            </a:r>
          </a:p>
          <a:p>
            <a:r>
              <a:rPr lang="fr-FR" dirty="0"/>
              <a:t>On le félicite pour ses succès, </a:t>
            </a:r>
          </a:p>
          <a:p>
            <a:r>
              <a:rPr lang="fr-FR" dirty="0"/>
              <a:t>On souligne ses bons comportements, </a:t>
            </a:r>
          </a:p>
          <a:p>
            <a:r>
              <a:rPr lang="fr-FR" dirty="0"/>
              <a:t>On le serre dans nos bras en s’exclamant à quel point on est fier de lui </a:t>
            </a:r>
          </a:p>
          <a:p>
            <a:r>
              <a:rPr lang="fr-FR" dirty="0"/>
              <a:t>On le récompense par des privilèges. </a:t>
            </a:r>
          </a:p>
          <a:p>
            <a:endParaRPr lang="fr-FR" dirty="0"/>
          </a:p>
        </p:txBody>
      </p:sp>
    </p:spTree>
    <p:extLst>
      <p:ext uri="{BB962C8B-B14F-4D97-AF65-F5344CB8AC3E}">
        <p14:creationId xmlns:p14="http://schemas.microsoft.com/office/powerpoint/2010/main" val="1492635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0CBBB9E-9996-7045-A825-53C17EB5C4C2}"/>
              </a:ext>
            </a:extLst>
          </p:cNvPr>
          <p:cNvSpPr>
            <a:spLocks noGrp="1"/>
          </p:cNvSpPr>
          <p:nvPr>
            <p:ph type="title"/>
          </p:nvPr>
        </p:nvSpPr>
        <p:spPr>
          <a:xfrm>
            <a:off x="723591" y="804333"/>
            <a:ext cx="2543925" cy="5249334"/>
          </a:xfrm>
        </p:spPr>
        <p:txBody>
          <a:bodyPr>
            <a:normAutofit/>
          </a:bodyPr>
          <a:lstStyle/>
          <a:p>
            <a:pPr algn="r"/>
            <a:r>
              <a:rPr lang="fr-FR">
                <a:solidFill>
                  <a:srgbClr val="FFFFFF"/>
                </a:solidFill>
              </a:rPr>
              <a:t>Alerte Fratrie</a:t>
            </a:r>
          </a:p>
        </p:txBody>
      </p:sp>
      <p:sp>
        <p:nvSpPr>
          <p:cNvPr id="3" name="Espace réservé du contenu 2">
            <a:extLst>
              <a:ext uri="{FF2B5EF4-FFF2-40B4-BE49-F238E27FC236}">
                <a16:creationId xmlns:a16="http://schemas.microsoft.com/office/drawing/2014/main" id="{24B69398-B3B8-DB40-E1A1-5E18D6BBC24D}"/>
              </a:ext>
            </a:extLst>
          </p:cNvPr>
          <p:cNvSpPr>
            <a:spLocks noGrp="1"/>
          </p:cNvSpPr>
          <p:nvPr>
            <p:ph idx="1"/>
          </p:nvPr>
        </p:nvSpPr>
        <p:spPr>
          <a:xfrm>
            <a:off x="3713286" y="804333"/>
            <a:ext cx="4729502" cy="5249334"/>
          </a:xfrm>
        </p:spPr>
        <p:txBody>
          <a:bodyPr anchor="ctr">
            <a:normAutofit/>
          </a:bodyPr>
          <a:lstStyle/>
          <a:p>
            <a:r>
              <a:rPr lang="fr-FR" dirty="0"/>
              <a:t>L’autre enfant de la fratrie qui présente une personnalité plus téméraire, qui oublie les consignes plus souvent et pour qui la réussite scolaire est moins automatique regarde le héros (son frère ou sa sœur) et constate qu’il ne pourra jamais atteindre ce standard. </a:t>
            </a:r>
          </a:p>
          <a:p>
            <a:r>
              <a:rPr lang="fr-FR" dirty="0"/>
              <a:t>Il ne lui sert à rien d’auditionner pour le rôle de héros dans la famille, celui-ci étant déjà pris par un autre qu’il se sait bien incapable de déloger. </a:t>
            </a:r>
          </a:p>
          <a:p>
            <a:r>
              <a:rPr lang="fr-FR" dirty="0"/>
              <a:t>Ainsi, pour avoir une place aussi importante dans sa famille, il ne lui reste plus qu’à se diriger vers le rôle de vilain. Celui qui devient tout le contraire de l’autre. </a:t>
            </a:r>
          </a:p>
          <a:p>
            <a:endParaRPr lang="fr-FR" dirty="0"/>
          </a:p>
        </p:txBody>
      </p:sp>
    </p:spTree>
    <p:extLst>
      <p:ext uri="{BB962C8B-B14F-4D97-AF65-F5344CB8AC3E}">
        <p14:creationId xmlns:p14="http://schemas.microsoft.com/office/powerpoint/2010/main" val="120363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7A26A9-36E5-A20F-6F40-8048519805B8}"/>
              </a:ext>
            </a:extLst>
          </p:cNvPr>
          <p:cNvSpPr>
            <a:spLocks noGrp="1"/>
          </p:cNvSpPr>
          <p:nvPr>
            <p:ph type="title"/>
          </p:nvPr>
        </p:nvSpPr>
        <p:spPr>
          <a:xfrm>
            <a:off x="723591" y="804333"/>
            <a:ext cx="2543925" cy="5249334"/>
          </a:xfrm>
        </p:spPr>
        <p:txBody>
          <a:bodyPr>
            <a:normAutofit/>
          </a:bodyPr>
          <a:lstStyle/>
          <a:p>
            <a:pPr algn="r"/>
            <a:r>
              <a:rPr lang="fr-FR">
                <a:solidFill>
                  <a:srgbClr val="FFFFFF"/>
                </a:solidFill>
              </a:rPr>
              <a:t>Alerte fratrie</a:t>
            </a:r>
          </a:p>
        </p:txBody>
      </p:sp>
      <p:sp>
        <p:nvSpPr>
          <p:cNvPr id="3" name="Espace réservé du contenu 2">
            <a:extLst>
              <a:ext uri="{FF2B5EF4-FFF2-40B4-BE49-F238E27FC236}">
                <a16:creationId xmlns:a16="http://schemas.microsoft.com/office/drawing/2014/main" id="{C20458A0-8044-F210-2D1C-E34D5506F5E2}"/>
              </a:ext>
            </a:extLst>
          </p:cNvPr>
          <p:cNvSpPr>
            <a:spLocks noGrp="1"/>
          </p:cNvSpPr>
          <p:nvPr>
            <p:ph idx="1"/>
          </p:nvPr>
        </p:nvSpPr>
        <p:spPr>
          <a:xfrm>
            <a:off x="3713286" y="804333"/>
            <a:ext cx="4729502" cy="5249334"/>
          </a:xfrm>
        </p:spPr>
        <p:txBody>
          <a:bodyPr anchor="ctr">
            <a:normAutofit/>
          </a:bodyPr>
          <a:lstStyle/>
          <a:p>
            <a:r>
              <a:rPr lang="fr-FR" sz="1600"/>
              <a:t>Désobéissant, excité et désagréable. </a:t>
            </a:r>
          </a:p>
          <a:p>
            <a:r>
              <a:rPr lang="fr-FR" sz="1600"/>
              <a:t>Si l’enfant constate qu’il ne peut obtenir l’amour de ses parents par la réussite, il obtiendra au moins leur attention par l’échec. </a:t>
            </a:r>
          </a:p>
          <a:p>
            <a:r>
              <a:rPr lang="fr-FR" sz="1600"/>
              <a:t>Il est bien plus valorisant d’obtenir une réaction forte des parents parce qu’on a mal fait quelque chose, que d’obtenir une réaction tiède parce qu’on a bien fait, mais pas autant que le héros dans la famille. </a:t>
            </a:r>
          </a:p>
          <a:p>
            <a:r>
              <a:rPr lang="fr-FR" sz="1600"/>
              <a:t>Dans un film, celui qui fait bien, mais pas autant que le héros, c’est un figurant, ou tout au mieux, un second rôle.</a:t>
            </a:r>
          </a:p>
          <a:p>
            <a:r>
              <a:rPr lang="fr-FR" sz="1600"/>
              <a:t> Aucun enfant ne veut être un second rôle, le rôle du méchant devient donc l’alternative pour obtenir un rôle principal. </a:t>
            </a:r>
          </a:p>
          <a:p>
            <a:r>
              <a:rPr lang="fr-FR" sz="1600"/>
              <a:t>Tout ceci se passe bien inconsciemment et même insidieusement et sur plusieurs mois ou années. Mais graduellement les rôles se campent, se polarisent et chaque enfant agit en concordance avec son personnage.</a:t>
            </a:r>
          </a:p>
          <a:p>
            <a:endParaRPr lang="fr-FR" sz="1600"/>
          </a:p>
        </p:txBody>
      </p:sp>
    </p:spTree>
    <p:extLst>
      <p:ext uri="{BB962C8B-B14F-4D97-AF65-F5344CB8AC3E}">
        <p14:creationId xmlns:p14="http://schemas.microsoft.com/office/powerpoint/2010/main" val="132635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18" name="Straight Connector 1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4" name="Rectangle 23">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7">
            <a:extLst>
              <a:ext uri="{FF2B5EF4-FFF2-40B4-BE49-F238E27FC236}">
                <a16:creationId xmlns:a16="http://schemas.microsoft.com/office/drawing/2014/main" id="{C0B5F087-A918-926E-7E21-3210D4D463C7}"/>
              </a:ext>
            </a:extLst>
          </p:cNvPr>
          <p:cNvSpPr>
            <a:spLocks noGrp="1"/>
          </p:cNvSpPr>
          <p:nvPr>
            <p:ph type="title"/>
          </p:nvPr>
        </p:nvSpPr>
        <p:spPr>
          <a:xfrm>
            <a:off x="3534918" y="1105351"/>
            <a:ext cx="4765475" cy="3023981"/>
          </a:xfrm>
        </p:spPr>
        <p:txBody>
          <a:bodyPr vert="horz" lIns="91440" tIns="45720" rIns="91440" bIns="45720" rtlCol="0" anchor="b">
            <a:normAutofit/>
          </a:bodyPr>
          <a:lstStyle/>
          <a:p>
            <a:pPr algn="l"/>
            <a:r>
              <a:rPr lang="en-US" sz="4200">
                <a:solidFill>
                  <a:srgbClr val="FFFFFF"/>
                </a:solidFill>
              </a:rPr>
              <a:t>A vous la parole</a:t>
            </a:r>
          </a:p>
        </p:txBody>
      </p:sp>
      <p:sp>
        <p:nvSpPr>
          <p:cNvPr id="9" name="Espace réservé du texte 8">
            <a:extLst>
              <a:ext uri="{FF2B5EF4-FFF2-40B4-BE49-F238E27FC236}">
                <a16:creationId xmlns:a16="http://schemas.microsoft.com/office/drawing/2014/main" id="{3FD3356A-3590-FEDD-8DF3-6EE1BA3DD14F}"/>
              </a:ext>
            </a:extLst>
          </p:cNvPr>
          <p:cNvSpPr>
            <a:spLocks noGrp="1"/>
          </p:cNvSpPr>
          <p:nvPr>
            <p:ph type="body" idx="1"/>
          </p:nvPr>
        </p:nvSpPr>
        <p:spPr>
          <a:xfrm>
            <a:off x="3534918" y="4297556"/>
            <a:ext cx="4765476" cy="1433391"/>
          </a:xfrm>
        </p:spPr>
        <p:txBody>
          <a:bodyPr vert="horz" lIns="91440" tIns="45720" rIns="91440" bIns="45720" rtlCol="0" anchor="t">
            <a:normAutofit/>
          </a:bodyPr>
          <a:lstStyle/>
          <a:p>
            <a:endParaRPr lang="en-US" sz="1800">
              <a:solidFill>
                <a:srgbClr val="FFFFFF"/>
              </a:solidFill>
            </a:endParaRPr>
          </a:p>
        </p:txBody>
      </p:sp>
      <p:cxnSp>
        <p:nvCxnSpPr>
          <p:cNvPr id="26" name="Straight Connector 25">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1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66A99-587A-5007-27AE-C241BCD98D7D}"/>
              </a:ext>
            </a:extLst>
          </p:cNvPr>
          <p:cNvSpPr>
            <a:spLocks noGrp="1"/>
          </p:cNvSpPr>
          <p:nvPr>
            <p:ph type="title"/>
          </p:nvPr>
        </p:nvSpPr>
        <p:spPr>
          <a:xfrm>
            <a:off x="768096" y="585216"/>
            <a:ext cx="6013704" cy="1499616"/>
          </a:xfrm>
        </p:spPr>
        <p:txBody>
          <a:bodyPr>
            <a:normAutofit/>
          </a:bodyPr>
          <a:lstStyle/>
          <a:p>
            <a:r>
              <a:rPr lang="fr-FR" dirty="0"/>
              <a:t>Trouble oppositionnel</a:t>
            </a:r>
          </a:p>
        </p:txBody>
      </p:sp>
      <p:sp>
        <p:nvSpPr>
          <p:cNvPr id="3" name="Espace réservé du contenu 2">
            <a:extLst>
              <a:ext uri="{FF2B5EF4-FFF2-40B4-BE49-F238E27FC236}">
                <a16:creationId xmlns:a16="http://schemas.microsoft.com/office/drawing/2014/main" id="{AE5CF84C-F588-7D10-812F-713DA27D0F68}"/>
              </a:ext>
            </a:extLst>
          </p:cNvPr>
          <p:cNvSpPr>
            <a:spLocks noGrp="1"/>
          </p:cNvSpPr>
          <p:nvPr>
            <p:ph idx="1"/>
          </p:nvPr>
        </p:nvSpPr>
        <p:spPr>
          <a:xfrm>
            <a:off x="768096" y="2286000"/>
            <a:ext cx="6013703" cy="4023360"/>
          </a:xfrm>
        </p:spPr>
        <p:txBody>
          <a:bodyPr>
            <a:normAutofit/>
          </a:bodyPr>
          <a:lstStyle/>
          <a:p>
            <a:pPr fontAlgn="base"/>
            <a:r>
              <a:rPr lang="fr-FR" sz="1600" dirty="0"/>
              <a:t>On parle de trouble oppositionnel lorsque le comportement opposant persiste au-delà de la période « normale » et qu’une forme de lutte de pouvoir s’installe de manière permanente entre l’enfant et ses parents. </a:t>
            </a:r>
          </a:p>
          <a:p>
            <a:pPr fontAlgn="base"/>
            <a:r>
              <a:rPr lang="fr-FR" sz="1600" dirty="0"/>
              <a:t>En règle générale, le comportement opposant se manifeste alors de trois manières différentes :</a:t>
            </a:r>
          </a:p>
          <a:p>
            <a:pPr fontAlgn="base"/>
            <a:r>
              <a:rPr lang="fr-FR" sz="1600" b="1" dirty="0"/>
              <a:t>Une opposition passive</a:t>
            </a:r>
            <a:r>
              <a:rPr lang="fr-FR" sz="1600" dirty="0"/>
              <a:t> : l’enfant se conforme aux consignes données par ses parents, mais ne les exécute pas en réalité :</a:t>
            </a:r>
          </a:p>
          <a:p>
            <a:pPr fontAlgn="base"/>
            <a:r>
              <a:rPr lang="fr-FR" sz="1600" b="1" dirty="0"/>
              <a:t>Une opposition active</a:t>
            </a:r>
            <a:r>
              <a:rPr lang="fr-FR" sz="1600" dirty="0"/>
              <a:t> : l’enfant refuse catégoriquement et sans manifester la moindre peur de se conformer aux consignes données par ses parents ;</a:t>
            </a:r>
          </a:p>
          <a:p>
            <a:pPr fontAlgn="base"/>
            <a:r>
              <a:rPr lang="fr-FR" sz="1600" b="1" dirty="0"/>
              <a:t>Une opposition passive agressive</a:t>
            </a:r>
            <a:r>
              <a:rPr lang="fr-FR" sz="1600" dirty="0"/>
              <a:t> : l’enfant se conforme aux consignes données par ses parents, mais démontre par des gestes violents (souvent envers autrui) qu’il ne le fait pas de gaieté de cœur.</a:t>
            </a:r>
          </a:p>
          <a:p>
            <a:endParaRPr lang="fr-FR" sz="1600"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04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8E8CD6B-B215-3D40-A243-33ECFBF45CD2}"/>
              </a:ext>
            </a:extLst>
          </p:cNvPr>
          <p:cNvSpPr>
            <a:spLocks noGrp="1"/>
          </p:cNvSpPr>
          <p:nvPr>
            <p:ph type="title"/>
          </p:nvPr>
        </p:nvSpPr>
        <p:spPr>
          <a:xfrm>
            <a:off x="768096" y="4971088"/>
            <a:ext cx="7290054" cy="1499616"/>
          </a:xfrm>
        </p:spPr>
        <p:txBody>
          <a:bodyPr>
            <a:normAutofit/>
          </a:bodyPr>
          <a:lstStyle/>
          <a:p>
            <a:r>
              <a:rPr lang="fr-FR">
                <a:solidFill>
                  <a:srgbClr val="FFFFFF"/>
                </a:solidFill>
              </a:rPr>
              <a:t>Provocation </a:t>
            </a:r>
          </a:p>
        </p:txBody>
      </p:sp>
      <p:cxnSp>
        <p:nvCxnSpPr>
          <p:cNvPr id="14" name="Straight Connector 13">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DD780B84-FB6F-E326-9FB4-B4A0EBA0220D}"/>
              </a:ext>
            </a:extLst>
          </p:cNvPr>
          <p:cNvGraphicFramePr>
            <a:graphicFrameLocks noGrp="1"/>
          </p:cNvGraphicFramePr>
          <p:nvPr>
            <p:ph idx="1"/>
            <p:extLst>
              <p:ext uri="{D42A27DB-BD31-4B8C-83A1-F6EECF244321}">
                <p14:modId xmlns:p14="http://schemas.microsoft.com/office/powerpoint/2010/main" val="3886749610"/>
              </p:ext>
            </p:extLst>
          </p:nvPr>
        </p:nvGraphicFramePr>
        <p:xfrm>
          <a:off x="0" y="-459"/>
          <a:ext cx="9143999" cy="5078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25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F41519-CE4A-A9FD-40F2-49421CD0B489}"/>
              </a:ext>
            </a:extLst>
          </p:cNvPr>
          <p:cNvSpPr>
            <a:spLocks noGrp="1"/>
          </p:cNvSpPr>
          <p:nvPr>
            <p:ph type="title"/>
          </p:nvPr>
        </p:nvSpPr>
        <p:spPr>
          <a:xfrm>
            <a:off x="482601" y="643467"/>
            <a:ext cx="2561709" cy="5571066"/>
          </a:xfrm>
        </p:spPr>
        <p:txBody>
          <a:bodyPr>
            <a:normAutofit/>
          </a:bodyPr>
          <a:lstStyle/>
          <a:p>
            <a:r>
              <a:rPr lang="fr-FR" sz="4100">
                <a:solidFill>
                  <a:srgbClr val="FFFFFF"/>
                </a:solidFill>
              </a:rPr>
              <a:t>Spectre de l’opposition</a:t>
            </a:r>
          </a:p>
        </p:txBody>
      </p:sp>
      <p:graphicFrame>
        <p:nvGraphicFramePr>
          <p:cNvPr id="5" name="Espace réservé du contenu 2">
            <a:extLst>
              <a:ext uri="{FF2B5EF4-FFF2-40B4-BE49-F238E27FC236}">
                <a16:creationId xmlns:a16="http://schemas.microsoft.com/office/drawing/2014/main" id="{39510699-9E62-DCDC-B128-E30AF82E8415}"/>
              </a:ext>
            </a:extLst>
          </p:cNvPr>
          <p:cNvGraphicFramePr>
            <a:graphicFrameLocks noGrp="1"/>
          </p:cNvGraphicFramePr>
          <p:nvPr>
            <p:ph idx="1"/>
            <p:extLst>
              <p:ext uri="{D42A27DB-BD31-4B8C-83A1-F6EECF244321}">
                <p14:modId xmlns:p14="http://schemas.microsoft.com/office/powerpoint/2010/main" val="1999710590"/>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50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A5A4A1F-D4BD-EA46-86B7-302E2E0EFF3D}"/>
              </a:ext>
            </a:extLst>
          </p:cNvPr>
          <p:cNvSpPr>
            <a:spLocks noGrp="1"/>
          </p:cNvSpPr>
          <p:nvPr>
            <p:ph type="title"/>
          </p:nvPr>
        </p:nvSpPr>
        <p:spPr>
          <a:xfrm>
            <a:off x="723591" y="804333"/>
            <a:ext cx="2543925" cy="5249334"/>
          </a:xfrm>
        </p:spPr>
        <p:txBody>
          <a:bodyPr>
            <a:normAutofit/>
          </a:bodyPr>
          <a:lstStyle/>
          <a:p>
            <a:pPr algn="r" eaLnBrk="1" fontAlgn="auto" hangingPunct="1">
              <a:spcAft>
                <a:spcPts val="0"/>
              </a:spcAft>
              <a:defRPr/>
            </a:pPr>
            <a:r>
              <a:rPr lang="fr-FR" sz="3400" dirty="0">
                <a:solidFill>
                  <a:srgbClr val="FFFFFF"/>
                </a:solidFill>
                <a:ea typeface="+mj-ea"/>
              </a:rPr>
              <a:t>TROUBLE OPPOSITIONNEL</a:t>
            </a:r>
            <a:br>
              <a:rPr lang="fr-FR" sz="3400" dirty="0">
                <a:solidFill>
                  <a:srgbClr val="FFFFFF"/>
                </a:solidFill>
                <a:ea typeface="+mj-ea"/>
              </a:rPr>
            </a:br>
            <a:r>
              <a:rPr lang="fr-FR" sz="3400" dirty="0">
                <a:solidFill>
                  <a:srgbClr val="FFFFFF"/>
                </a:solidFill>
                <a:ea typeface="+mj-ea"/>
              </a:rPr>
              <a:t>Clinique</a:t>
            </a:r>
            <a:br>
              <a:rPr lang="fr-FR" sz="3400" dirty="0">
                <a:solidFill>
                  <a:srgbClr val="FFFFFF"/>
                </a:solidFill>
                <a:ea typeface="+mj-ea"/>
              </a:rPr>
            </a:br>
            <a:r>
              <a:rPr lang="fr-FR" sz="3400" dirty="0">
                <a:solidFill>
                  <a:srgbClr val="FFFFFF"/>
                </a:solidFill>
                <a:ea typeface="+mj-ea"/>
              </a:rPr>
              <a:t>DSM 5</a:t>
            </a:r>
          </a:p>
        </p:txBody>
      </p:sp>
      <p:sp>
        <p:nvSpPr>
          <p:cNvPr id="3" name="Espace réservé du contenu 2">
            <a:extLst>
              <a:ext uri="{FF2B5EF4-FFF2-40B4-BE49-F238E27FC236}">
                <a16:creationId xmlns:a16="http://schemas.microsoft.com/office/drawing/2014/main" id="{E0C8B1BA-800D-1E4F-AC0C-E4BB6407CB7C}"/>
              </a:ext>
            </a:extLst>
          </p:cNvPr>
          <p:cNvSpPr>
            <a:spLocks noGrp="1"/>
          </p:cNvSpPr>
          <p:nvPr>
            <p:ph idx="1"/>
          </p:nvPr>
        </p:nvSpPr>
        <p:spPr>
          <a:xfrm>
            <a:off x="3713286" y="126610"/>
            <a:ext cx="4729502" cy="6443002"/>
          </a:xfrm>
        </p:spPr>
        <p:txBody>
          <a:bodyPr anchor="ctr">
            <a:normAutofit fontScale="92500" lnSpcReduction="10000"/>
          </a:bodyPr>
          <a:lstStyle/>
          <a:p>
            <a:pPr eaLnBrk="1" hangingPunct="1">
              <a:buFont typeface="Arial" panose="020B0604020202020204" pitchFamily="34" charset="0"/>
              <a:buNone/>
            </a:pPr>
            <a:endParaRPr lang="fr-FR" altLang="fr-FR" sz="1100" dirty="0">
              <a:latin typeface="Calibri" panose="020F0502020204030204" pitchFamily="34" charset="0"/>
              <a:ea typeface="ＭＳ Ｐゴシック" panose="020B0600070205080204" pitchFamily="34" charset="-128"/>
            </a:endParaRPr>
          </a:p>
          <a:p>
            <a:pPr eaLnBrk="1" hangingPunct="1">
              <a:buFont typeface="Arial" panose="020B0604020202020204" pitchFamily="34" charset="0"/>
              <a:buNone/>
            </a:pPr>
            <a:r>
              <a:rPr lang="fr-FR" altLang="fr-FR" sz="1800" dirty="0">
                <a:latin typeface="Calibri" panose="020F0502020204030204" pitchFamily="34" charset="0"/>
                <a:ea typeface="ＭＳ Ｐゴシック" panose="020B0600070205080204" pitchFamily="34" charset="-128"/>
              </a:rPr>
              <a:t>Ensemble de comportement négativistes, hostiles ou provocateurs persistant pendant au moins 6 mois durant lesquelles sont présentes au moins 4 des manifestation suivantes:</a:t>
            </a:r>
          </a:p>
          <a:p>
            <a:pPr eaLnBrk="1" hangingPunct="1">
              <a:buFont typeface="Arial" panose="020B0604020202020204" pitchFamily="34" charset="0"/>
              <a:buNone/>
            </a:pPr>
            <a:r>
              <a:rPr lang="fr-FR" altLang="fr-FR" sz="1800" b="1" dirty="0">
                <a:latin typeface="Calibri" panose="020F0502020204030204" pitchFamily="34" charset="0"/>
                <a:ea typeface="ＭＳ Ｐゴシック" panose="020B0600070205080204" pitchFamily="34" charset="-128"/>
              </a:rPr>
              <a:t>Humeur irritable ou fâchée</a:t>
            </a:r>
          </a:p>
          <a:p>
            <a:pPr eaLnBrk="1" hangingPunct="1"/>
            <a:r>
              <a:rPr lang="fr-FR" altLang="fr-FR" sz="1800" dirty="0">
                <a:latin typeface="Calibri" panose="020F0502020204030204" pitchFamily="34" charset="0"/>
                <a:ea typeface="ＭＳ Ｐゴシック" panose="020B0600070205080204" pitchFamily="34" charset="-128"/>
              </a:rPr>
              <a:t>Se met souvent en colère</a:t>
            </a:r>
          </a:p>
          <a:p>
            <a:pPr eaLnBrk="1" hangingPunct="1"/>
            <a:r>
              <a:rPr lang="fr-FR" altLang="fr-FR" sz="1800" dirty="0">
                <a:latin typeface="Calibri" panose="020F0502020204030204" pitchFamily="34" charset="0"/>
                <a:ea typeface="ＭＳ Ｐゴシック" panose="020B0600070205080204" pitchFamily="34" charset="-128"/>
              </a:rPr>
              <a:t>Est souvent susceptible ou facilement agacé par les autres</a:t>
            </a:r>
          </a:p>
          <a:p>
            <a:r>
              <a:rPr lang="fr-FR" altLang="fr-FR" sz="1800" dirty="0">
                <a:latin typeface="Calibri" panose="020F0502020204030204" pitchFamily="34" charset="0"/>
                <a:ea typeface="ＭＳ Ｐゴシック" panose="020B0600070205080204" pitchFamily="34" charset="-128"/>
              </a:rPr>
              <a:t>Souvent fâché, plein de ressentiment</a:t>
            </a:r>
          </a:p>
          <a:p>
            <a:pPr eaLnBrk="1" hangingPunct="1">
              <a:buNone/>
            </a:pPr>
            <a:r>
              <a:rPr lang="fr-FR" altLang="fr-FR" sz="1800" b="1" dirty="0">
                <a:latin typeface="Calibri" panose="020F0502020204030204" pitchFamily="34" charset="0"/>
                <a:ea typeface="ＭＳ Ｐゴシック" panose="020B0600070205080204" pitchFamily="34" charset="-128"/>
              </a:rPr>
              <a:t>Comportement opposant/provoquant</a:t>
            </a:r>
          </a:p>
          <a:p>
            <a:r>
              <a:rPr lang="fr-FR" altLang="fr-FR" sz="1800" dirty="0">
                <a:latin typeface="Calibri" panose="020F0502020204030204" pitchFamily="34" charset="0"/>
                <a:ea typeface="ＭＳ Ｐゴシック" panose="020B0600070205080204" pitchFamily="34" charset="-128"/>
              </a:rPr>
              <a:t>Conteste souvent ce que disent les adultes</a:t>
            </a:r>
          </a:p>
          <a:p>
            <a:pPr eaLnBrk="1" hangingPunct="1"/>
            <a:r>
              <a:rPr lang="fr-FR" altLang="fr-FR" sz="1800" dirty="0">
                <a:latin typeface="Calibri" panose="020F0502020204030204" pitchFamily="34" charset="0"/>
                <a:ea typeface="ＭＳ Ｐゴシック" panose="020B0600070205080204" pitchFamily="34" charset="-128"/>
              </a:rPr>
              <a:t>S</a:t>
            </a:r>
            <a:r>
              <a:rPr lang="ja-JP" altLang="fr-FR" sz="1800">
                <a:latin typeface="Calibri" panose="020F0502020204030204" pitchFamily="34" charset="0"/>
                <a:ea typeface="ＭＳ Ｐゴシック" panose="020B0600070205080204" pitchFamily="34" charset="-128"/>
              </a:rPr>
              <a:t>’</a:t>
            </a:r>
            <a:r>
              <a:rPr lang="fr-FR" altLang="ja-JP" sz="1800" dirty="0">
                <a:latin typeface="Calibri" panose="020F0502020204030204" pitchFamily="34" charset="0"/>
                <a:ea typeface="ＭＳ Ｐゴシック" panose="020B0600070205080204" pitchFamily="34" charset="-128"/>
              </a:rPr>
              <a:t>oppose souvent activement ou refuse de se plier aux demandes ou aux règles des adultes</a:t>
            </a:r>
          </a:p>
          <a:p>
            <a:pPr eaLnBrk="1" hangingPunct="1"/>
            <a:r>
              <a:rPr lang="fr-FR" altLang="fr-FR" sz="1800" dirty="0">
                <a:latin typeface="Calibri" panose="020F0502020204030204" pitchFamily="34" charset="0"/>
                <a:ea typeface="ＭＳ Ｐゴシック" panose="020B0600070205080204" pitchFamily="34" charset="-128"/>
              </a:rPr>
              <a:t>Embête souvent les autres délibérément</a:t>
            </a:r>
          </a:p>
          <a:p>
            <a:pPr eaLnBrk="1" hangingPunct="1"/>
            <a:r>
              <a:rPr lang="fr-FR" altLang="fr-FR" sz="1800" dirty="0">
                <a:latin typeface="Calibri" panose="020F0502020204030204" pitchFamily="34" charset="0"/>
                <a:ea typeface="ＭＳ Ｐゴシック" panose="020B0600070205080204" pitchFamily="34" charset="-128"/>
              </a:rPr>
              <a:t>Fait souvent porter à autrui la responsabilité de ses erreurs ou de sa mauvaise conduite</a:t>
            </a:r>
          </a:p>
          <a:p>
            <a:pPr eaLnBrk="1" hangingPunct="1">
              <a:buNone/>
            </a:pPr>
            <a:r>
              <a:rPr lang="fr-FR" altLang="fr-FR" sz="1800" b="1" dirty="0">
                <a:latin typeface="Calibri" panose="020F0502020204030204" pitchFamily="34" charset="0"/>
                <a:ea typeface="ＭＳ Ｐゴシック" panose="020B0600070205080204" pitchFamily="34" charset="-128"/>
              </a:rPr>
              <a:t>Caractère vindicatif</a:t>
            </a:r>
          </a:p>
          <a:p>
            <a:pPr eaLnBrk="1" hangingPunct="1"/>
            <a:r>
              <a:rPr lang="fr-FR" altLang="fr-FR" sz="1800" dirty="0">
                <a:latin typeface="Calibri" panose="020F0502020204030204" pitchFamily="34" charset="0"/>
                <a:ea typeface="ＭＳ Ｐゴシック" panose="020B0600070205080204" pitchFamily="34" charset="-128"/>
              </a:rPr>
              <a:t>A été méchant ou vindicatif au moins deux fois au cours des 6 derniers mois</a:t>
            </a:r>
          </a:p>
          <a:p>
            <a:pPr eaLnBrk="1" hangingPunct="1">
              <a:buNone/>
            </a:pPr>
            <a:endParaRPr lang="fr-FR" altLang="fr-FR" sz="1100"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80929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Rectangle 2356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742FCEE-B8FC-534F-96B8-43904008E424}"/>
              </a:ext>
            </a:extLst>
          </p:cNvPr>
          <p:cNvSpPr>
            <a:spLocks noGrp="1"/>
          </p:cNvSpPr>
          <p:nvPr>
            <p:ph type="title"/>
          </p:nvPr>
        </p:nvSpPr>
        <p:spPr>
          <a:xfrm>
            <a:off x="482601" y="643467"/>
            <a:ext cx="2561709" cy="5571066"/>
          </a:xfrm>
        </p:spPr>
        <p:txBody>
          <a:bodyPr>
            <a:normAutofit/>
          </a:bodyPr>
          <a:lstStyle/>
          <a:p>
            <a:pPr eaLnBrk="1" hangingPunct="1"/>
            <a:r>
              <a:rPr lang="fr-FR" altLang="fr-FR" sz="2400">
                <a:solidFill>
                  <a:srgbClr val="FFFFFF"/>
                </a:solidFill>
                <a:latin typeface="Calibri" panose="020F0502020204030204" pitchFamily="34" charset="0"/>
                <a:ea typeface="ＭＳ Ｐゴシック" panose="020B0600070205080204" pitchFamily="34" charset="-128"/>
              </a:rPr>
              <a:t>TROUBLE OPPOSITIONNEL</a:t>
            </a:r>
            <a:br>
              <a:rPr lang="fr-FR" altLang="fr-FR" sz="2400">
                <a:solidFill>
                  <a:srgbClr val="FFFFFF"/>
                </a:solidFill>
                <a:latin typeface="Calibri" panose="020F0502020204030204" pitchFamily="34" charset="0"/>
                <a:ea typeface="ＭＳ Ｐゴシック" panose="020B0600070205080204" pitchFamily="34" charset="-128"/>
              </a:rPr>
            </a:br>
            <a:r>
              <a:rPr lang="fr-FR" altLang="fr-FR" sz="2400">
                <a:solidFill>
                  <a:srgbClr val="FFFFFF"/>
                </a:solidFill>
                <a:latin typeface="Calibri" panose="020F0502020204030204" pitchFamily="34" charset="0"/>
                <a:ea typeface="ＭＳ Ｐゴシック" panose="020B0600070205080204" pitchFamily="34" charset="-128"/>
              </a:rPr>
              <a:t>Epidémiologie</a:t>
            </a:r>
          </a:p>
        </p:txBody>
      </p:sp>
      <p:graphicFrame>
        <p:nvGraphicFramePr>
          <p:cNvPr id="23557" name="Espace réservé du contenu 2">
            <a:extLst>
              <a:ext uri="{FF2B5EF4-FFF2-40B4-BE49-F238E27FC236}">
                <a16:creationId xmlns:a16="http://schemas.microsoft.com/office/drawing/2014/main" id="{C92A6791-1EBE-0FA3-7172-F7A5E44547A6}"/>
              </a:ext>
            </a:extLst>
          </p:cNvPr>
          <p:cNvGraphicFramePr>
            <a:graphicFrameLocks noGrp="1"/>
          </p:cNvGraphicFramePr>
          <p:nvPr>
            <p:ph idx="1"/>
            <p:extLst>
              <p:ext uri="{D42A27DB-BD31-4B8C-83A1-F6EECF244321}">
                <p14:modId xmlns:p14="http://schemas.microsoft.com/office/powerpoint/2010/main" val="340987174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22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5" name="Rectangle 2458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D9ABFF-628C-694C-8270-E1867DC8D2A0}"/>
              </a:ext>
            </a:extLst>
          </p:cNvPr>
          <p:cNvSpPr>
            <a:spLocks noGrp="1"/>
          </p:cNvSpPr>
          <p:nvPr>
            <p:ph type="title"/>
          </p:nvPr>
        </p:nvSpPr>
        <p:spPr>
          <a:xfrm>
            <a:off x="482601" y="643467"/>
            <a:ext cx="2561709" cy="5571066"/>
          </a:xfrm>
        </p:spPr>
        <p:txBody>
          <a:bodyPr>
            <a:normAutofit/>
          </a:bodyPr>
          <a:lstStyle/>
          <a:p>
            <a:pPr eaLnBrk="1" fontAlgn="auto" hangingPunct="1">
              <a:spcAft>
                <a:spcPts val="0"/>
              </a:spcAft>
              <a:defRPr/>
            </a:pPr>
            <a:r>
              <a:rPr lang="fr-FR" sz="3700">
                <a:solidFill>
                  <a:srgbClr val="FFFFFF"/>
                </a:solidFill>
                <a:ea typeface="+mj-ea"/>
              </a:rPr>
              <a:t>TROUBLE OPPOSITIONNEL</a:t>
            </a:r>
            <a:br>
              <a:rPr lang="fr-FR" sz="3700">
                <a:solidFill>
                  <a:srgbClr val="FFFFFF"/>
                </a:solidFill>
                <a:ea typeface="+mj-ea"/>
              </a:rPr>
            </a:br>
            <a:r>
              <a:rPr lang="fr-FR" sz="3700">
                <a:solidFill>
                  <a:srgbClr val="FFFFFF"/>
                </a:solidFill>
                <a:ea typeface="+mj-ea"/>
              </a:rPr>
              <a:t>Evolution</a:t>
            </a:r>
          </a:p>
        </p:txBody>
      </p:sp>
      <p:graphicFrame>
        <p:nvGraphicFramePr>
          <p:cNvPr id="24581" name="Espace réservé du contenu 2">
            <a:extLst>
              <a:ext uri="{FF2B5EF4-FFF2-40B4-BE49-F238E27FC236}">
                <a16:creationId xmlns:a16="http://schemas.microsoft.com/office/drawing/2014/main" id="{59E93CC6-0B33-0EC8-0B0B-EF9E140894BF}"/>
              </a:ext>
            </a:extLst>
          </p:cNvPr>
          <p:cNvGraphicFramePr>
            <a:graphicFrameLocks noGrp="1"/>
          </p:cNvGraphicFramePr>
          <p:nvPr>
            <p:ph idx="1"/>
            <p:extLst>
              <p:ext uri="{D42A27DB-BD31-4B8C-83A1-F6EECF244321}">
                <p14:modId xmlns:p14="http://schemas.microsoft.com/office/powerpoint/2010/main" val="2055475979"/>
              </p:ext>
            </p:extLst>
          </p:nvPr>
        </p:nvGraphicFramePr>
        <p:xfrm>
          <a:off x="4202906" y="393895"/>
          <a:ext cx="4659740" cy="607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61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0" name="Rectangle 2560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D2105F1-C32B-0A43-B247-51B06273DFA7}"/>
              </a:ext>
            </a:extLst>
          </p:cNvPr>
          <p:cNvSpPr>
            <a:spLocks noGrp="1"/>
          </p:cNvSpPr>
          <p:nvPr>
            <p:ph type="title"/>
          </p:nvPr>
        </p:nvSpPr>
        <p:spPr>
          <a:xfrm>
            <a:off x="723591" y="804333"/>
            <a:ext cx="2543925" cy="5249334"/>
          </a:xfrm>
        </p:spPr>
        <p:txBody>
          <a:bodyPr>
            <a:normAutofit/>
          </a:bodyPr>
          <a:lstStyle/>
          <a:p>
            <a:pPr algn="r" eaLnBrk="1" hangingPunct="1"/>
            <a:r>
              <a:rPr lang="fr-FR" altLang="fr-FR" sz="2100">
                <a:solidFill>
                  <a:srgbClr val="FFFFFF"/>
                </a:solidFill>
                <a:latin typeface="Calibri" panose="020F0502020204030204" pitchFamily="34" charset="0"/>
                <a:ea typeface="ＭＳ Ｐゴシック" panose="020B0600070205080204" pitchFamily="34" charset="-128"/>
              </a:rPr>
              <a:t>TROUBLE OPPOSITIONNEL</a:t>
            </a:r>
            <a:br>
              <a:rPr lang="fr-FR" altLang="fr-FR" sz="2100">
                <a:solidFill>
                  <a:srgbClr val="FFFFFF"/>
                </a:solidFill>
                <a:latin typeface="Calibri" panose="020F0502020204030204" pitchFamily="34" charset="0"/>
                <a:ea typeface="ＭＳ Ｐゴシック" panose="020B0600070205080204" pitchFamily="34" charset="-128"/>
              </a:rPr>
            </a:br>
            <a:r>
              <a:rPr lang="fr-FR" altLang="fr-FR" sz="2100">
                <a:solidFill>
                  <a:srgbClr val="FFFFFF"/>
                </a:solidFill>
                <a:latin typeface="Calibri" panose="020F0502020204030204" pitchFamily="34" charset="0"/>
                <a:ea typeface="ＭＳ Ｐゴシック" panose="020B0600070205080204" pitchFamily="34" charset="-128"/>
              </a:rPr>
              <a:t>Axes thérapeutiques</a:t>
            </a:r>
          </a:p>
        </p:txBody>
      </p:sp>
      <p:sp>
        <p:nvSpPr>
          <p:cNvPr id="25603" name="Espace réservé du contenu 2">
            <a:extLst>
              <a:ext uri="{FF2B5EF4-FFF2-40B4-BE49-F238E27FC236}">
                <a16:creationId xmlns:a16="http://schemas.microsoft.com/office/drawing/2014/main" id="{F0DF54DE-2CC0-0945-9E21-B13DACD82BE8}"/>
              </a:ext>
            </a:extLst>
          </p:cNvPr>
          <p:cNvSpPr>
            <a:spLocks noGrp="1"/>
          </p:cNvSpPr>
          <p:nvPr>
            <p:ph idx="1"/>
          </p:nvPr>
        </p:nvSpPr>
        <p:spPr>
          <a:xfrm>
            <a:off x="3713286" y="804333"/>
            <a:ext cx="4729502" cy="5249334"/>
          </a:xfrm>
        </p:spPr>
        <p:txBody>
          <a:bodyPr anchor="ctr">
            <a:normAutofit/>
          </a:bodyPr>
          <a:lstStyle/>
          <a:p>
            <a:pPr eaLnBrk="1" hangingPunct="1"/>
            <a:r>
              <a:rPr lang="fr-FR" altLang="fr-FR" dirty="0">
                <a:latin typeface="Calibri" panose="020F0502020204030204" pitchFamily="34" charset="0"/>
                <a:ea typeface="ＭＳ Ｐゴシック" panose="020B0600070205080204" pitchFamily="34" charset="-128"/>
              </a:rPr>
              <a:t>Avec les parents:</a:t>
            </a:r>
          </a:p>
          <a:p>
            <a:pPr eaLnBrk="1" hangingPunct="1"/>
            <a:r>
              <a:rPr lang="fr-FR" altLang="fr-FR" dirty="0">
                <a:latin typeface="Calibri" panose="020F0502020204030204" pitchFamily="34" charset="0"/>
                <a:ea typeface="ＭＳ Ｐゴシック" panose="020B0600070205080204" pitchFamily="34" charset="-128"/>
              </a:rPr>
              <a:t>Travail sur les habilités parentales</a:t>
            </a:r>
          </a:p>
          <a:p>
            <a:pPr eaLnBrk="1" hangingPunct="1"/>
            <a:r>
              <a:rPr lang="fr-FR" altLang="fr-FR" dirty="0">
                <a:latin typeface="Calibri" panose="020F0502020204030204" pitchFamily="34" charset="0"/>
                <a:ea typeface="ＭＳ Ｐゴシック" panose="020B0600070205080204" pitchFamily="34" charset="-128"/>
              </a:rPr>
              <a:t>Thérapie familiale systémique ou psychodynamique</a:t>
            </a:r>
          </a:p>
          <a:p>
            <a:pPr eaLnBrk="1" hangingPunct="1"/>
            <a:endParaRPr lang="fr-FR" altLang="fr-FR" dirty="0">
              <a:latin typeface="Calibri" panose="020F0502020204030204" pitchFamily="34" charset="0"/>
              <a:ea typeface="ＭＳ Ｐゴシック" panose="020B0600070205080204" pitchFamily="34" charset="-128"/>
            </a:endParaRPr>
          </a:p>
          <a:p>
            <a:pPr eaLnBrk="1" hangingPunct="1"/>
            <a:r>
              <a:rPr lang="fr-FR" altLang="fr-FR" dirty="0">
                <a:latin typeface="Calibri" panose="020F0502020204030204" pitchFamily="34" charset="0"/>
                <a:ea typeface="ＭＳ Ｐゴシック" panose="020B0600070205080204" pitchFamily="34" charset="-128"/>
              </a:rPr>
              <a:t>Avec l’enfant</a:t>
            </a:r>
          </a:p>
          <a:p>
            <a:pPr eaLnBrk="1" hangingPunct="1"/>
            <a:r>
              <a:rPr lang="fr-FR" altLang="fr-FR" dirty="0">
                <a:latin typeface="Calibri" panose="020F0502020204030204" pitchFamily="34" charset="0"/>
                <a:ea typeface="ＭＳ Ｐゴシック" panose="020B0600070205080204" pitchFamily="34" charset="-128"/>
              </a:rPr>
              <a:t>Approche </a:t>
            </a:r>
            <a:r>
              <a:rPr lang="fr-FR" altLang="fr-FR" dirty="0" err="1">
                <a:latin typeface="Calibri" panose="020F0502020204030204" pitchFamily="34" charset="0"/>
                <a:ea typeface="ＭＳ Ｐゴシック" panose="020B0600070205080204" pitchFamily="34" charset="-128"/>
              </a:rPr>
              <a:t>cognitivo</a:t>
            </a:r>
            <a:r>
              <a:rPr lang="fr-FR" altLang="fr-FR" dirty="0">
                <a:latin typeface="Calibri" panose="020F0502020204030204" pitchFamily="34" charset="0"/>
                <a:ea typeface="ＭＳ Ｐゴシック" panose="020B0600070205080204" pitchFamily="34" charset="-128"/>
              </a:rPr>
              <a:t>-comportementale</a:t>
            </a:r>
          </a:p>
          <a:p>
            <a:pPr eaLnBrk="1" hangingPunct="1"/>
            <a:r>
              <a:rPr lang="fr-FR" altLang="fr-FR" dirty="0">
                <a:latin typeface="Calibri" panose="020F0502020204030204" pitchFamily="34" charset="0"/>
                <a:ea typeface="ＭＳ Ｐゴシック" panose="020B0600070205080204" pitchFamily="34" charset="-128"/>
              </a:rPr>
              <a:t>Psychothérapie psychodynamique de l</a:t>
            </a:r>
            <a:r>
              <a:rPr lang="ja-JP" altLang="fr-FR">
                <a:latin typeface="Calibri" panose="020F0502020204030204" pitchFamily="34" charset="0"/>
                <a:ea typeface="ＭＳ Ｐゴシック" panose="020B0600070205080204" pitchFamily="34" charset="-128"/>
              </a:rPr>
              <a:t>’</a:t>
            </a:r>
            <a:r>
              <a:rPr lang="fr-FR" altLang="ja-JP" dirty="0">
                <a:latin typeface="Calibri" panose="020F0502020204030204" pitchFamily="34" charset="0"/>
                <a:ea typeface="ＭＳ Ｐゴシック" panose="020B0600070205080204" pitchFamily="34" charset="-128"/>
              </a:rPr>
              <a:t>enfant</a:t>
            </a:r>
            <a:endParaRPr lang="fr-FR" altLang="fr-FR"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729840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1546</TotalTime>
  <Words>2102</Words>
  <Application>Microsoft Macintosh PowerPoint</Application>
  <PresentationFormat>Affichage à l'écran (4:3)</PresentationFormat>
  <Paragraphs>135</Paragraphs>
  <Slides>24</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Tw Cen MT</vt:lpstr>
      <vt:lpstr>Tw Cen MT Condensed</vt:lpstr>
      <vt:lpstr>Wingdings 3</vt:lpstr>
      <vt:lpstr>Intégral</vt:lpstr>
      <vt:lpstr>Psycho éducation 3 C’est quoi le trouble oppositionnel?</vt:lpstr>
      <vt:lpstr>Opposition</vt:lpstr>
      <vt:lpstr>Trouble oppositionnel</vt:lpstr>
      <vt:lpstr>Provocation </vt:lpstr>
      <vt:lpstr>Spectre de l’opposition</vt:lpstr>
      <vt:lpstr>TROUBLE OPPOSITIONNEL Clinique DSM 5</vt:lpstr>
      <vt:lpstr>TROUBLE OPPOSITIONNEL Epidémiologie</vt:lpstr>
      <vt:lpstr>TROUBLE OPPOSITIONNEL Evolution</vt:lpstr>
      <vt:lpstr>TROUBLE OPPOSITIONNEL Axes thérapeutiques</vt:lpstr>
      <vt:lpstr>Etiopathogénie</vt:lpstr>
      <vt:lpstr>Quand tout va bien</vt:lpstr>
      <vt:lpstr>processus</vt:lpstr>
      <vt:lpstr>Cycle de l’opposition</vt:lpstr>
      <vt:lpstr>Cycle de l opposition</vt:lpstr>
      <vt:lpstr>Cycle de l’opposition</vt:lpstr>
      <vt:lpstr>Cycle de l’OPPOSItion</vt:lpstr>
      <vt:lpstr>carburant</vt:lpstr>
      <vt:lpstr>Comprendre le mecanisme pour le contrer</vt:lpstr>
      <vt:lpstr>Quelques conseils</vt:lpstr>
      <vt:lpstr>ATTITUDES</vt:lpstr>
      <vt:lpstr>Alerte fratrie</vt:lpstr>
      <vt:lpstr>Alerte Fratrie</vt:lpstr>
      <vt:lpstr>Alerte fratrie</vt:lpstr>
      <vt:lpstr>A vous la parole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Mario Speranza</dc:creator>
  <cp:lastModifiedBy>Jean CHAMBRY</cp:lastModifiedBy>
  <cp:revision>57</cp:revision>
  <dcterms:created xsi:type="dcterms:W3CDTF">2013-04-08T19:49:59Z</dcterms:created>
  <dcterms:modified xsi:type="dcterms:W3CDTF">2025-06-20T06:55:06Z</dcterms:modified>
</cp:coreProperties>
</file>